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86" autoAdjust="0"/>
  </p:normalViewPr>
  <p:slideViewPr>
    <p:cSldViewPr>
      <p:cViewPr varScale="1">
        <p:scale>
          <a:sx n="87" d="100"/>
          <a:sy n="87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>
            <a:alpha val="4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mg2.freepng.ru/20180630/hab/kisspng-pumpkin-cucurbita-pepo-clip-art-5b37b59723f387.1124784315303776231473.jpg" TargetMode="External"/><Relationship Id="rId13" Type="http://schemas.openxmlformats.org/officeDocument/2006/relationships/hyperlink" Target="https://i.pinimg.com/originals/96/c7/4f/96c74f040f3399e14cfdfd2653fe6c14.png" TargetMode="External"/><Relationship Id="rId18" Type="http://schemas.openxmlformats.org/officeDocument/2006/relationships/hyperlink" Target="https://forum.materinstvo.ru/uploads/1524313801/post-251058-1524741158.png" TargetMode="External"/><Relationship Id="rId3" Type="http://schemas.openxmlformats.org/officeDocument/2006/relationships/hyperlink" Target="https://i.pinimg.com/originals/0f/a7/c7/0fa7c743d2e2a1f7b5f21021ed4afefd.jpg" TargetMode="External"/><Relationship Id="rId21" Type="http://schemas.openxmlformats.org/officeDocument/2006/relationships/hyperlink" Target="https://forum.materinstvo.ru/uploads/1524313801/post-251058-1524741172.png" TargetMode="External"/><Relationship Id="rId7" Type="http://schemas.openxmlformats.org/officeDocument/2006/relationships/hyperlink" Target="https://avatars.mds.yandex.net/get-pdb/1008348/41539756-8cbb-40a0-9b2d-f023cff2e1b1/s1200" TargetMode="External"/><Relationship Id="rId12" Type="http://schemas.openxmlformats.org/officeDocument/2006/relationships/hyperlink" Target="https://slide-share.ru/image/1210860.jpeg" TargetMode="External"/><Relationship Id="rId17" Type="http://schemas.openxmlformats.org/officeDocument/2006/relationships/hyperlink" Target="https://forum.materinstvo.ru/uploads/1524313801/post-251058-1524833954.png" TargetMode="External"/><Relationship Id="rId2" Type="http://schemas.openxmlformats.org/officeDocument/2006/relationships/hyperlink" Target="https://cdn.turkaramamotoru.com/uk/doc-1158.jpg" TargetMode="External"/><Relationship Id="rId16" Type="http://schemas.openxmlformats.org/officeDocument/2006/relationships/hyperlink" Target="https://cdn.pixabay.com/photo/2014/12/21/23/28/shelf-575408_1280.png" TargetMode="External"/><Relationship Id="rId20" Type="http://schemas.openxmlformats.org/officeDocument/2006/relationships/hyperlink" Target="https://forum.materinstvo.ru/uploads/1524313801/post-251058-1524741085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s.123rf.com/450wm/ynmcreations/ynmcreations1103/ynmcreations110300006/8977952-tomatto.jpg?ver=6" TargetMode="External"/><Relationship Id="rId11" Type="http://schemas.openxmlformats.org/officeDocument/2006/relationships/hyperlink" Target="https://3.bp.blogspot.com/-SU3RtXVtgPs/Wesmz_AHazI/AAAAAAAACEE/vT3nM9R6tMgCwPqz5UmuEObveV7ndoY4QCLcBGAs/s1600/Cabbage_PNG_Clip_Art-1523.png" TargetMode="External"/><Relationship Id="rId5" Type="http://schemas.openxmlformats.org/officeDocument/2006/relationships/hyperlink" Target="https://cdn.pixabay.com/photo/2013/07/12/12/01/bell-pepper-145103_1280.png" TargetMode="External"/><Relationship Id="rId15" Type="http://schemas.openxmlformats.org/officeDocument/2006/relationships/hyperlink" Target="https://cdn2.vectorstock.com/i/1000x1000/69/16/cute-hand-drawn-sweet-pea-vector-2076916.jpg" TargetMode="External"/><Relationship Id="rId23" Type="http://schemas.openxmlformats.org/officeDocument/2006/relationships/hyperlink" Target="https://forum.materinstvo.ru/uploads/1524313801/post-251058-1524741184.png" TargetMode="External"/><Relationship Id="rId10" Type="http://schemas.openxmlformats.org/officeDocument/2006/relationships/hyperlink" Target="https://cdn3.vectorstock.com/i/1000x1000/77/52/carrot-icon-cartoon-style-on-white-background-vector-8177752.jpg" TargetMode="External"/><Relationship Id="rId19" Type="http://schemas.openxmlformats.org/officeDocument/2006/relationships/hyperlink" Target="https://forum.materinstvo.ru/uploads/1524313801/post-251058-1524760493.png" TargetMode="External"/><Relationship Id="rId4" Type="http://schemas.openxmlformats.org/officeDocument/2006/relationships/hyperlink" Target="http://mebele-perm.ru/wp-content/uploads/2019/07/1505820172.png" TargetMode="External"/><Relationship Id="rId9" Type="http://schemas.openxmlformats.org/officeDocument/2006/relationships/hyperlink" Target="https://media.istockphoto.com/vectors/eggplant-vector-id165977264?k=6&amp;m=165977264&amp;s=612x612&amp;w=0&amp;h=TYKOZo4bl1avPTCYdJiOAjxgHYI_Hqb6_f0r8qmIcQ4" TargetMode="External"/><Relationship Id="rId14" Type="http://schemas.openxmlformats.org/officeDocument/2006/relationships/hyperlink" Target="https://avatars.mds.yandex.net/get-pdb/1364974/1483cf74-55c6-4f37-a279-f6e6505cdb23/s1200" TargetMode="External"/><Relationship Id="rId22" Type="http://schemas.openxmlformats.org/officeDocument/2006/relationships/hyperlink" Target="https://forum.materinstvo.ru/uploads/1524313801/post-251058-1524741016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Интерактивная игра</a:t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«В гостях у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гнома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Гномыча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6" descr="https://cdn.turkaramamotoru.com/uk/doc-115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4433" y="3501008"/>
            <a:ext cx="1652841" cy="2448272"/>
          </a:xfrm>
          <a:prstGeom prst="rect">
            <a:avLst/>
          </a:prstGeom>
          <a:noFill/>
        </p:spPr>
      </p:pic>
      <p:sp>
        <p:nvSpPr>
          <p:cNvPr id="6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03848" y="3933056"/>
            <a:ext cx="3600400" cy="1752600"/>
          </a:xfrm>
          <a:noFill/>
          <a:ln w="19050">
            <a:noFill/>
          </a:ln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800" i="1" dirty="0" err="1" smtClean="0">
                <a:solidFill>
                  <a:schemeClr val="tx1"/>
                </a:solidFill>
              </a:rPr>
              <a:t>Овчинникова</a:t>
            </a:r>
            <a:r>
              <a:rPr lang="ru-RU" sz="2800" i="1" dirty="0" smtClean="0">
                <a:solidFill>
                  <a:schemeClr val="tx1"/>
                </a:solidFill>
              </a:rPr>
              <a:t> Т.Н.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учитель-логопед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СП «Детский сад «Ёжик»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ГБОУ ООШ №6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i.pinimg.com/originals/96/c7/4f/96c74f040f3399e14cfdfd2653fe6c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300201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61048"/>
            <a:ext cx="8507288" cy="151216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700" b="1" i="1" dirty="0" smtClean="0"/>
              <a:t>Цель. </a:t>
            </a:r>
            <a:r>
              <a:rPr lang="ru-RU" sz="2700" dirty="0" smtClean="0"/>
              <a:t>Формирование лексико-грамматического строя речи.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1" dirty="0" smtClean="0"/>
              <a:t>Задача.</a:t>
            </a:r>
            <a:r>
              <a:rPr lang="ru-RU" sz="2400" dirty="0" smtClean="0"/>
              <a:t> Образовывать существительные суффиксальным способом с ласкательным оттенком.</a:t>
            </a:r>
            <a:br>
              <a:rPr lang="ru-RU" sz="2400" dirty="0" smtClean="0"/>
            </a:br>
            <a:r>
              <a:rPr lang="ru-RU" sz="2400" b="1" i="1" dirty="0" smtClean="0"/>
              <a:t>Правила игры. </a:t>
            </a:r>
            <a:r>
              <a:rPr lang="ru-RU" sz="2400" dirty="0" smtClean="0"/>
              <a:t>Предложить ребёнку помочь гному назвать овощи ласково. С помощью «мышки» переместить овощи на стол, называя </a:t>
            </a:r>
            <a:r>
              <a:rPr lang="ru-RU" sz="2400" dirty="0" smtClean="0"/>
              <a:t>их: тыковка, </a:t>
            </a:r>
            <a:r>
              <a:rPr lang="ru-RU" sz="2400" dirty="0" err="1" smtClean="0"/>
              <a:t>баклажанчик</a:t>
            </a:r>
            <a:r>
              <a:rPr lang="ru-RU" sz="2400" dirty="0" smtClean="0"/>
              <a:t>, перчик, </a:t>
            </a:r>
            <a:r>
              <a:rPr lang="ru-RU" sz="2400" dirty="0" smtClean="0"/>
              <a:t>морковка, </a:t>
            </a:r>
            <a:r>
              <a:rPr lang="ru-RU" sz="2400" dirty="0" smtClean="0"/>
              <a:t>огурчик</a:t>
            </a:r>
            <a:r>
              <a:rPr lang="ru-RU" sz="2400" dirty="0" smtClean="0"/>
              <a:t>, </a:t>
            </a:r>
            <a:r>
              <a:rPr lang="ru-RU" sz="2400" dirty="0" smtClean="0"/>
              <a:t>горошек </a:t>
            </a:r>
            <a:r>
              <a:rPr lang="ru-RU" sz="2400" dirty="0" smtClean="0"/>
              <a:t>, </a:t>
            </a:r>
            <a:r>
              <a:rPr lang="ru-RU" sz="2400" dirty="0" err="1" smtClean="0"/>
              <a:t>свёколка</a:t>
            </a:r>
            <a:r>
              <a:rPr lang="ru-RU" sz="2400" dirty="0" smtClean="0"/>
              <a:t>, лучок, помидорчик</a:t>
            </a:r>
            <a:r>
              <a:rPr lang="ru-RU" sz="2400" dirty="0" smtClean="0"/>
              <a:t>, </a:t>
            </a:r>
            <a:r>
              <a:rPr lang="ru-RU" sz="2400" dirty="0" err="1" smtClean="0"/>
              <a:t>капустка</a:t>
            </a:r>
            <a:r>
              <a:rPr lang="ru-RU" sz="240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i.pinimg.com/originals/0f/a7/c7/0fa7c743d2e2a1f7b5f21021ed4afe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75" y="0"/>
            <a:ext cx="9164175" cy="6858000"/>
          </a:xfrm>
          <a:prstGeom prst="rect">
            <a:avLst/>
          </a:prstGeom>
          <a:noFill/>
        </p:spPr>
      </p:pic>
      <p:pic>
        <p:nvPicPr>
          <p:cNvPr id="1030" name="Picture 6" descr="https://cdn.turkaramamotoru.com/uk/doc-115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645024"/>
            <a:ext cx="150700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-fotki.yandex.ru/get/6410/86441892.38e/0_a9543_2a159d5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8" y="0"/>
            <a:ext cx="9121352" cy="6858000"/>
          </a:xfrm>
          <a:prstGeom prst="rect">
            <a:avLst/>
          </a:prstGeom>
          <a:noFill/>
        </p:spPr>
      </p:pic>
      <p:pic>
        <p:nvPicPr>
          <p:cNvPr id="11" name="Рисунок 10" descr="C:\Users\Андрей\Desktop\150582017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31640" y="4581128"/>
            <a:ext cx="1244234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ngimg.com/uploads/dwarf/dwarf_PNG65.png"/>
          <p:cNvPicPr/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b="1451"/>
          <a:stretch>
            <a:fillRect/>
          </a:stretch>
        </p:blipFill>
        <p:spPr bwMode="auto">
          <a:xfrm>
            <a:off x="179512" y="2708920"/>
            <a:ext cx="12961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ндрей\Desktop\1505820172.png"/>
          <p:cNvPicPr/>
          <p:nvPr/>
        </p:nvPicPr>
        <p:blipFill>
          <a:blip r:embed="rId5" cstate="print"/>
          <a:srcRect b="77873"/>
          <a:stretch>
            <a:fillRect/>
          </a:stretch>
        </p:blipFill>
        <p:spPr bwMode="auto">
          <a:xfrm>
            <a:off x="4572000" y="4221088"/>
            <a:ext cx="120403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Андрей\Desktop\1505820172.png"/>
          <p:cNvPicPr/>
          <p:nvPr/>
        </p:nvPicPr>
        <p:blipFill>
          <a:blip r:embed="rId5" cstate="print"/>
          <a:srcRect b="77873"/>
          <a:stretch>
            <a:fillRect/>
          </a:stretch>
        </p:blipFill>
        <p:spPr bwMode="auto">
          <a:xfrm flipH="1">
            <a:off x="3275856" y="4221088"/>
            <a:ext cx="13798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cdn.pixabay.com/photo/2014/12/21/23/28/shelf-575408_1280.png"/>
          <p:cNvPicPr/>
          <p:nvPr/>
        </p:nvPicPr>
        <p:blipFill>
          <a:blip r:embed="rId6" cstate="print"/>
          <a:srcRect b="61806"/>
          <a:stretch>
            <a:fillRect/>
          </a:stretch>
        </p:blipFill>
        <p:spPr bwMode="auto">
          <a:xfrm>
            <a:off x="683568" y="1916832"/>
            <a:ext cx="54726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Андрей\Desktop\pumpkin_whole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124744"/>
            <a:ext cx="1224136" cy="10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home-sweet-home.com.ua/image/cache/catalog/nakleyka/1477461496-1000x1340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11543">
            <a:off x="1162159" y="1401798"/>
            <a:ext cx="1001674" cy="92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C:\Users\Андрей\Desktop\post-251058-1524833954.png"/>
          <p:cNvPicPr/>
          <p:nvPr/>
        </p:nvPicPr>
        <p:blipFill>
          <a:blip r:embed="rId9" cstate="print"/>
          <a:srcRect b="6863"/>
          <a:stretch>
            <a:fillRect/>
          </a:stretch>
        </p:blipFill>
        <p:spPr bwMode="auto">
          <a:xfrm>
            <a:off x="323528" y="4869160"/>
            <a:ext cx="1447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C:\Users\Андрей\Desktop\post-251058-1524741158.png"/>
          <p:cNvPicPr/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11065"/>
          <a:stretch>
            <a:fillRect/>
          </a:stretch>
        </p:blipFill>
        <p:spPr bwMode="auto">
          <a:xfrm rot="374837" flipH="1">
            <a:off x="6252454" y="4143403"/>
            <a:ext cx="1319611" cy="18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Users\Андрей\Desktop\post-251058-1524760493.png"/>
          <p:cNvPicPr/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9375"/>
          <a:stretch>
            <a:fillRect/>
          </a:stretch>
        </p:blipFill>
        <p:spPr bwMode="auto">
          <a:xfrm rot="20397441" flipH="1">
            <a:off x="1312014" y="4402333"/>
            <a:ext cx="1377486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C:\Users\Андрей\Desktop\post-251058-1524741085.png"/>
          <p:cNvPicPr/>
          <p:nvPr/>
        </p:nvPicPr>
        <p:blipFill>
          <a:blip r:embed="rId12" cstate="print"/>
          <a:srcRect b="40288"/>
          <a:stretch>
            <a:fillRect/>
          </a:stretch>
        </p:blipFill>
        <p:spPr bwMode="auto">
          <a:xfrm>
            <a:off x="3131840" y="3573016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:\Users\Андрей\Desktop\post-251058-1524741172.png"/>
          <p:cNvPicPr/>
          <p:nvPr/>
        </p:nvPicPr>
        <p:blipFill>
          <a:blip r:embed="rId13" cstate="print"/>
          <a:srcRect t="7639" b="30142"/>
          <a:stretch>
            <a:fillRect/>
          </a:stretch>
        </p:blipFill>
        <p:spPr bwMode="auto">
          <a:xfrm flipH="1">
            <a:off x="4644008" y="3573016"/>
            <a:ext cx="13142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cdn.pixabay.com/photo/2013/07/12/12/01/bell-pepper-145103_1280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580402">
            <a:off x="1768918" y="1402279"/>
            <a:ext cx="709622" cy="75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cdn3.vectorstock.com/i/1000x1000/77/52/carrot-icon-cartoon-style-on-white-background-vector-8177752.jpg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67" r="26490" b="10617"/>
          <a:stretch>
            <a:fillRect/>
          </a:stretch>
        </p:blipFill>
        <p:spPr bwMode="auto">
          <a:xfrm rot="4984323">
            <a:off x="2762424" y="1106337"/>
            <a:ext cx="559314" cy="149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i.siteapi.org/oovLVuoCymlVAWriN8k8lp4DO1I=/0x0:1200x832/d1f50234cab7c3f.ru.s.siteapi.org/img/4ntv0chjhhmoo0ckgw8kocwgccws8w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8064" y="1268760"/>
            <a:ext cx="1152128" cy="9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Андрей\Desktop\8977952-tomatto.jpg"/>
          <p:cNvPicPr/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412776"/>
            <a:ext cx="7920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avatars.mds.yandex.net/get-pdb/1008348/41539756-8cbb-40a0-9b2d-f023cff2e1b1/s1200"/>
          <p:cNvPicPr/>
          <p:nvPr/>
        </p:nvPicPr>
        <p:blipFill>
          <a:blip r:embed="rId1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32241">
            <a:off x="3031035" y="1414989"/>
            <a:ext cx="993176" cy="7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s://cdn2.vectorstock.com/i/1000x1000/69/16/cute-hand-drawn-sweet-pea-vector-2076916.jpg"/>
          <p:cNvPicPr/>
          <p:nvPr/>
        </p:nvPicPr>
        <p:blipFill>
          <a:blip r:embed="rId19" cstate="print">
            <a:clrChange>
              <a:clrFrom>
                <a:srgbClr val="F9F2E8"/>
              </a:clrFrom>
              <a:clrTo>
                <a:srgbClr val="F9F2E8">
                  <a:alpha val="0"/>
                </a:srgbClr>
              </a:clrTo>
            </a:clrChange>
          </a:blip>
          <a:srcRect b="8024"/>
          <a:stretch>
            <a:fillRect/>
          </a:stretch>
        </p:blipFill>
        <p:spPr bwMode="auto">
          <a:xfrm rot="3286629">
            <a:off x="3571669" y="1417704"/>
            <a:ext cx="761639" cy="76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4" r="15375"/>
          <a:stretch>
            <a:fillRect/>
          </a:stretch>
        </p:blipFill>
        <p:spPr bwMode="auto">
          <a:xfrm rot="997887">
            <a:off x="4036031" y="1498447"/>
            <a:ext cx="728711" cy="88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8" descr="https://avatars.mds.yandex.net/get-pdb/1364974/1483cf74-55c6-4f37-a279-f6e6505cdb23/s120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44008" y="1340768"/>
            <a:ext cx="648072" cy="759782"/>
          </a:xfrm>
          <a:prstGeom prst="rect">
            <a:avLst/>
          </a:prstGeom>
          <a:noFill/>
        </p:spPr>
      </p:pic>
      <p:pic>
        <p:nvPicPr>
          <p:cNvPr id="27" name="Рисунок 26" descr="C:\Users\Андрей\Desktop\post-251058-1524741184.png"/>
          <p:cNvPicPr/>
          <p:nvPr/>
        </p:nvPicPr>
        <p:blipFill>
          <a:blip r:embed="rId2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9028"/>
          <a:stretch>
            <a:fillRect/>
          </a:stretch>
        </p:blipFill>
        <p:spPr bwMode="auto">
          <a:xfrm rot="220310" flipH="1">
            <a:off x="7437658" y="4985094"/>
            <a:ext cx="1309167" cy="183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Андрей\Desktop\il_340x270.1348072319_syhk.jpg"/>
          <p:cNvPicPr/>
          <p:nvPr/>
        </p:nvPicPr>
        <p:blipFill>
          <a:blip r:embed="rId2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1835">
            <a:off x="8062112" y="4889513"/>
            <a:ext cx="432048" cy="25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Андрей\Desktop\post-251058-1524741016.png"/>
          <p:cNvPicPr/>
          <p:nvPr/>
        </p:nvPicPr>
        <p:blipFill>
          <a:blip r:embed="rId2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10069"/>
          <a:stretch>
            <a:fillRect/>
          </a:stretch>
        </p:blipFill>
        <p:spPr bwMode="auto">
          <a:xfrm>
            <a:off x="6228184" y="4991150"/>
            <a:ext cx="1440160" cy="20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-2.96022E-7 L 0.22847 0.47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1295 L 0.15295 0.490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73543E-7 L 0.18906 0.439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00116 L 0.11007 0.5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35708E-6 L 0.10643 0.430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3071E-6 L 0.13073 0.436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3034E-6 L 0.04253 0.489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80204E-6 L 0.05121 0.50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876E-6 L 0.07882 0.514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6152 L 0.01563 0.457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021288"/>
            <a:ext cx="9036496" cy="144016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>Гном  </a:t>
            </a:r>
            <a:r>
              <a:rPr lang="en-US" sz="1400" dirty="0" smtClean="0">
                <a:hlinkClick r:id="rId2"/>
              </a:rPr>
              <a:t>https://cdn.turkaramamotoru.com/uk/doc-1158.jpg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Дом  на поляне </a:t>
            </a:r>
            <a:r>
              <a:rPr lang="en-US" sz="1400" dirty="0" smtClean="0">
                <a:hlinkClick r:id="rId3"/>
              </a:rPr>
              <a:t>https://i.pinimg.com/originals/0f/a7/c7/0fa7c743d2e2a1f7b5f21021ed4afefd.jpg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Стул 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http://mebele-perm.ru/wp-content/uploads/2019/07/1505820172.png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Перец  </a:t>
            </a:r>
            <a:r>
              <a:rPr lang="en-US" sz="1400" dirty="0" smtClean="0">
                <a:hlinkClick r:id="rId5"/>
              </a:rPr>
              <a:t>https://cdn.pixabay.com/photo/2013/07/12/12/01/bell-pepper-145103_1280.png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Помидор </a:t>
            </a:r>
            <a:r>
              <a:rPr lang="en-US" sz="1400" dirty="0" smtClean="0">
                <a:hlinkClick r:id="rId6"/>
              </a:rPr>
              <a:t>https://us.123rf.com/450wm/ynmcreations/ynmcreations1103/ynmcreations110300006/8977952-tomatto.jpg?ver=6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Огурец </a:t>
            </a:r>
            <a:r>
              <a:rPr lang="en-US" sz="1400" dirty="0" smtClean="0">
                <a:hlinkClick r:id="rId7"/>
              </a:rPr>
              <a:t>https://avatars.mds.yandex.net/get-pdb/1008348/41539756-8cbb-40a0-9b2d-f023cff2e1b1/s1200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Тыква </a:t>
            </a:r>
            <a:r>
              <a:rPr lang="en-US" sz="1400" dirty="0" smtClean="0">
                <a:hlinkClick r:id="rId8"/>
              </a:rPr>
              <a:t>https://img2.freepng.ru/20180630/hab/kisspng-pumpkin-cucurbita-pepo-clip-art-5b37b59723f387.1124784315303776231473.jpg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Баклажан </a:t>
            </a:r>
            <a:r>
              <a:rPr lang="en-US" sz="1400" dirty="0" smtClean="0">
                <a:hlinkClick r:id="rId9"/>
              </a:rPr>
              <a:t>https://media.istockphoto.com/vectors/eggplant-vector-id165977264?k=6&amp;m=165977264&amp;s=612x612&amp;w=0&amp;h=TYKOZo4bl1avPTCYdJiOAjxgHYI_Hqb6_f0r8qmIcQ4</a:t>
            </a:r>
            <a:r>
              <a:rPr lang="en-US" sz="1400" dirty="0" smtClean="0"/>
              <a:t>=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Морковь </a:t>
            </a:r>
            <a:r>
              <a:rPr lang="en-US" sz="1400" dirty="0" smtClean="0">
                <a:hlinkClick r:id="rId10"/>
              </a:rPr>
              <a:t>https://cdn3.vectorstock.com/i/1000x1000/77/52/carrot-icon-cartoon-style-on-white-background-vector-8177752.jpg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Капуста </a:t>
            </a:r>
            <a:r>
              <a:rPr lang="ru-RU" sz="1400" dirty="0" smtClean="0">
                <a:hlinkClick r:id="rId11"/>
              </a:rPr>
              <a:t> </a:t>
            </a:r>
            <a:r>
              <a:rPr lang="en-US" sz="1400" dirty="0" smtClean="0">
                <a:hlinkClick r:id="rId11"/>
              </a:rPr>
              <a:t>https://3.bp.blogspot.com/-SU3RtXVtgPs/Wesmz_AHazI/AAAAAAAACEE/vT3nM9R6tMgCwPqz5UmuEObveV7ndoY4QCLcBGAs/s1600/Cabbage_PNG_Clip_Art-1523.png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Свёкла </a:t>
            </a:r>
            <a:r>
              <a:rPr lang="en-US" sz="1400" dirty="0" smtClean="0">
                <a:hlinkClick r:id="rId12"/>
              </a:rPr>
              <a:t>https://slide-share.ru/image/1210860.jpeg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Дом гнома  </a:t>
            </a:r>
            <a:r>
              <a:rPr lang="en-US" sz="1400" dirty="0" smtClean="0">
                <a:hlinkClick r:id="rId13"/>
              </a:rPr>
              <a:t>https://i.pinimg.com/originals/96/c7/4f/96c74f040f3399e14cfdfd2653fe6c14.png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Лук </a:t>
            </a:r>
            <a:r>
              <a:rPr lang="en-US" sz="1400" dirty="0" smtClean="0">
                <a:hlinkClick r:id="rId14"/>
              </a:rPr>
              <a:t>https://avatars.mds.yandex.net/get-pdb/1364974/1483cf74-55c6-4f37-a279-f6e6505cdb23/s1200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Горох </a:t>
            </a:r>
            <a:r>
              <a:rPr lang="en-US" sz="1400" dirty="0" smtClean="0">
                <a:hlinkClick r:id="rId15"/>
              </a:rPr>
              <a:t>https://cdn2.vectorstock.com/i/1000x1000/69/16/cute-hand-drawn-sweet-pea-vector-2076916.jpg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Навесная полка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16"/>
              </a:rPr>
              <a:t>https://cdn.pixabay.com/photo/2014/12/21/23/28/shelf-575408_1280.png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Козленок 1 </a:t>
            </a:r>
            <a:r>
              <a:rPr lang="en-US" sz="1400" dirty="0" smtClean="0">
                <a:hlinkClick r:id="rId17"/>
              </a:rPr>
              <a:t>https://forum.materinstvo.ru/uploads/1524313801/post-251058-1524833954.png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Козленок 2 </a:t>
            </a:r>
            <a:r>
              <a:rPr lang="en-US" sz="1400" dirty="0" smtClean="0">
                <a:hlinkClick r:id="rId18"/>
              </a:rPr>
              <a:t>https://forum.materinstvo.ru/uploads/1524313801/post-251058-1524741158.png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Козленок 3 </a:t>
            </a:r>
            <a:r>
              <a:rPr lang="en-US" sz="1400" dirty="0" smtClean="0">
                <a:hlinkClick r:id="rId19"/>
              </a:rPr>
              <a:t>https://forum.materinstvo.ru/uploads/1524313801/post-251058-1524760493.png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Козленок 4 </a:t>
            </a:r>
            <a:r>
              <a:rPr lang="en-US" sz="1400" dirty="0" smtClean="0">
                <a:hlinkClick r:id="rId20"/>
              </a:rPr>
              <a:t>https://forum.materinstvo.ru/uploads/1524313801/post-251058-1524741085.png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Козленок</a:t>
            </a:r>
            <a:r>
              <a:rPr lang="en-US" sz="1400" dirty="0" smtClean="0"/>
              <a:t> </a:t>
            </a:r>
            <a:r>
              <a:rPr lang="ru-RU" sz="1400" dirty="0" smtClean="0"/>
              <a:t>5 </a:t>
            </a:r>
            <a:r>
              <a:rPr lang="en-US" sz="1400" dirty="0" smtClean="0">
                <a:hlinkClick r:id="rId21"/>
              </a:rPr>
              <a:t>https://forum.materinstvo.ru/uploads/1524313801/post-251058-1524741172.png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Козленок 6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22"/>
              </a:rPr>
              <a:t>https://forum.materinstvo.ru/uploads/1524313801/post-251058-1524741016.png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Козленок 7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23"/>
              </a:rPr>
              <a:t>https://forum.materinstvo.ru/uploads/1524313801/post-251058-1524741184.png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547664" y="116632"/>
            <a:ext cx="640080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Интернет-ресурсы: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19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Интерактивная игра «В гостях у гнома Гномыча» </vt:lpstr>
      <vt:lpstr>  Цель. Формирование лексико-грамматического строя речи. Задача. Образовывать существительные суффиксальным способом с ласкательным оттенком. Правила игры. Предложить ребёнку помочь гному назвать овощи ласково. С помощью «мышки» переместить овощи на стол, называя их: тыковка, баклажанчик, перчик, морковка, огурчик, горошек , свёколка, лучок, помидорчик, капустка.         </vt:lpstr>
      <vt:lpstr>Слайд 3</vt:lpstr>
      <vt:lpstr>Слайд 4</vt:lpstr>
      <vt:lpstr>    Гном  https://cdn.turkaramamotoru.com/uk/doc-1158.jpg Дом  на поляне https://i.pinimg.com/originals/0f/a7/c7/0fa7c743d2e2a1f7b5f21021ed4afefd.jpg Стул  http://mebele-perm.ru/wp-content/uploads/2019/07/1505820172.png Перец  https://cdn.pixabay.com/photo/2013/07/12/12/01/bell-pepper-145103_1280.png Помидор https://us.123rf.com/450wm/ynmcreations/ynmcreations1103/ynmcreations110300006/8977952-tomatto.jpg?ver=6 Огурец https://avatars.mds.yandex.net/get-pdb/1008348/41539756-8cbb-40a0-9b2d-f023cff2e1b1/s1200 Тыква https://img2.freepng.ru/20180630/hab/kisspng-pumpkin-cucurbita-pepo-clip-art-5b37b59723f387.1124784315303776231473.jpg Баклажан https://media.istockphoto.com/vectors/eggplant-vector-id165977264?k=6&amp;m=165977264&amp;s=612x612&amp;w=0&amp;h=TYKOZo4bl1avPTCYdJiOAjxgHYI_Hqb6_f0r8qmIcQ4= Морковь https://cdn3.vectorstock.com/i/1000x1000/77/52/carrot-icon-cartoon-style-on-white-background-vector-8177752.jpg Капуста  https://3.bp.blogspot.com/-SU3RtXVtgPs/Wesmz_AHazI/AAAAAAAACEE/vT3nM9R6tMgCwPqz5UmuEObveV7ndoY4QCLcBGAs/s1600/Cabbage_PNG_Clip_Art-1523.png Свёкла https://slide-share.ru/image/1210860.jpeg  Дом гнома  https://i.pinimg.com/originals/96/c7/4f/96c74f040f3399e14cfdfd2653fe6c14.png Лук https://avatars.mds.yandex.net/get-pdb/1364974/1483cf74-55c6-4f37-a279-f6e6505cdb23/s1200 Горох https://cdn2.vectorstock.com/i/1000x1000/69/16/cute-hand-drawn-sweet-pea-vector-2076916.jpg Навесная полка https://cdn.pixabay.com/photo/2014/12/21/23/28/shelf-575408_1280.png Козленок 1 https://forum.materinstvo.ru/uploads/1524313801/post-251058-1524833954.png Козленок 2 https://forum.materinstvo.ru/uploads/1524313801/post-251058-1524741158.png Козленок 3 https://forum.materinstvo.ru/uploads/1524313801/post-251058-1524760493.png Козленок 4 https://forum.materinstvo.ru/uploads/1524313801/post-251058-1524741085.png Козленок 5 https://forum.materinstvo.ru/uploads/1524313801/post-251058-1524741172.png Козленок 6 https://forum.materinstvo.ru/uploads/1524313801/post-251058-1524741016.png Козленок 7 https://forum.materinstvo.ru/uploads/1524313801/post-251058-1524741184.png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 и Андрей</dc:creator>
  <cp:lastModifiedBy>Андрей</cp:lastModifiedBy>
  <cp:revision>33</cp:revision>
  <dcterms:created xsi:type="dcterms:W3CDTF">2020-02-15T14:49:54Z</dcterms:created>
  <dcterms:modified xsi:type="dcterms:W3CDTF">2020-02-18T11:28:51Z</dcterms:modified>
</cp:coreProperties>
</file>