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7" r:id="rId4"/>
    <p:sldId id="259" r:id="rId5"/>
    <p:sldId id="260" r:id="rId6"/>
    <p:sldId id="261" r:id="rId7"/>
    <p:sldId id="263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dn3.vectorstock.com/i/1000x1000/33/37/fresh-garlic-on-white-background-vector-18013337.jpg" TargetMode="External"/><Relationship Id="rId3" Type="http://schemas.openxmlformats.org/officeDocument/2006/relationships/hyperlink" Target="https://cdn4.vectorstock.com/i/1000x1000/98/63/fresh-beet-with-leaf-vector-8409863.jpg" TargetMode="External"/><Relationship Id="rId7" Type="http://schemas.openxmlformats.org/officeDocument/2006/relationships/hyperlink" Target="https://i.pinimg.com/736x/f3/ac/84/f3ac8487b6dcf8fd20710c356185eab7.jpg" TargetMode="External"/><Relationship Id="rId2" Type="http://schemas.openxmlformats.org/officeDocument/2006/relationships/hyperlink" Target="https://www.seekpng.com/png/detail/480-4804822_carrot-carrots-with-leaves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3.vectorstock.com/i/1000x1000/20/47/fresh-cabbage-with-roots-vector-6852047.jpg" TargetMode="External"/><Relationship Id="rId11" Type="http://schemas.openxmlformats.org/officeDocument/2006/relationships/hyperlink" Target="https://clip.cookdiary.net/sites/default/files/wallpaper/vegetable-clipart/96780/vegetable-clipart-boarder-96780-2207161.jpg" TargetMode="External"/><Relationship Id="rId5" Type="http://schemas.openxmlformats.org/officeDocument/2006/relationships/hyperlink" Target="https://cdn2.vectorstock.com/i/1000x1000/42/61/fresh-potatoes-with-leaves-and-stem-vector-10114261.jpg" TargetMode="External"/><Relationship Id="rId10" Type="http://schemas.openxmlformats.org/officeDocument/2006/relationships/hyperlink" Target="https://static.vecteezy.com/system/resources/previews/000/303/322/original/vector-red-capsicum-on-the-branch.jpg" TargetMode="External"/><Relationship Id="rId4" Type="http://schemas.openxmlformats.org/officeDocument/2006/relationships/hyperlink" Target="https://yt3.ggpht.com/a/AGF-l79eoao0Uy02uAUl-mo12PppX2NTSdkvThmY0A=s900-c-k-c0xffffffff-no-rj-mo" TargetMode="External"/><Relationship Id="rId9" Type="http://schemas.openxmlformats.org/officeDocument/2006/relationships/hyperlink" Target="https://img2.freepng.ru/20180213/tuw/kisspng-plant-garden-clip-art-vector-planting-eggplant-5a830e3a56e227.524072101518538298355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Андрей\Desktop\vegetable-clipart-boarder-96780-220716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4EA"/>
              </a:clrFrom>
              <a:clrTo>
                <a:srgbClr val="EEF4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1844824"/>
            <a:ext cx="4698462" cy="113877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Интерактивная игра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«Вершки и корешки»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8"/>
          <p:cNvSpPr>
            <a:spLocks noGrp="1"/>
          </p:cNvSpPr>
          <p:nvPr>
            <p:ph idx="1"/>
          </p:nvPr>
        </p:nvSpPr>
        <p:spPr>
          <a:xfrm>
            <a:off x="3347864" y="3140968"/>
            <a:ext cx="3096344" cy="1324744"/>
          </a:xfrm>
          <a:noFill/>
          <a:ln w="19050">
            <a:noFill/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i="1" dirty="0" err="1" smtClean="0">
                <a:solidFill>
                  <a:schemeClr val="tx1"/>
                </a:solidFill>
              </a:rPr>
              <a:t>Овчинникова</a:t>
            </a:r>
            <a:r>
              <a:rPr lang="ru-RU" sz="2800" i="1" dirty="0" smtClean="0">
                <a:solidFill>
                  <a:schemeClr val="tx1"/>
                </a:solidFill>
              </a:rPr>
              <a:t> Т.Н.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учитель-логопед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СП «Детский сад «Ёжик»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ГБОУ ООШ №6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8196" name="AutoShape 4" descr="https://aaaaaashu.me/wp-content/uploads/2019/11/vegetable-clip-art-luxury-ve-able-variety-of-ve-ables-box-around-breadth-of-vegetable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892480" cy="403244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Цель. </a:t>
            </a:r>
            <a:r>
              <a:rPr lang="ru-RU" sz="2700" smtClean="0"/>
              <a:t>Формирование </a:t>
            </a:r>
            <a:r>
              <a:rPr lang="ru-RU" sz="2700" smtClean="0"/>
              <a:t>лексико-грамматического </a:t>
            </a:r>
            <a:r>
              <a:rPr lang="ru-RU" sz="2700" dirty="0" smtClean="0"/>
              <a:t>строя речи. 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Задача.</a:t>
            </a:r>
            <a:r>
              <a:rPr lang="ru-RU" sz="2700" dirty="0" smtClean="0"/>
              <a:t> Согласовывать прилагательные, обозначающие цвет, оттенки, форму, размер, вкус с существительными.</a:t>
            </a:r>
            <a:br>
              <a:rPr lang="ru-RU" sz="2700" dirty="0" smtClean="0"/>
            </a:br>
            <a:r>
              <a:rPr lang="ru-RU" sz="2700" b="1" i="1" dirty="0" smtClean="0"/>
              <a:t>Правила игры.</a:t>
            </a:r>
            <a:r>
              <a:rPr lang="ru-RU" sz="2700" dirty="0" smtClean="0"/>
              <a:t> Подобрать корешок к вершку, перемещая картинку с помощью «мышки». Описать овощ, подбирая 2-3 прилагательных.</a:t>
            </a:r>
            <a:br>
              <a:rPr lang="ru-RU" sz="2700" dirty="0" smtClean="0"/>
            </a:br>
            <a:r>
              <a:rPr lang="ru-RU" sz="2700" b="1" dirty="0" smtClean="0"/>
              <a:t> 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ibrary.kissclipart.com/20180903/ulq/kissclipart-radish-underground-clipart-daikon-clip-art-ac61ecc9cd510a5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00" t="62687" r="26000" b="2985"/>
          <a:stretch>
            <a:fillRect/>
          </a:stretch>
        </p:blipFill>
        <p:spPr bwMode="auto">
          <a:xfrm>
            <a:off x="2987824" y="4149080"/>
            <a:ext cx="1728192" cy="1728192"/>
          </a:xfrm>
          <a:prstGeom prst="rect">
            <a:avLst/>
          </a:prstGeom>
          <a:noFill/>
        </p:spPr>
      </p:pic>
      <p:pic>
        <p:nvPicPr>
          <p:cNvPr id="12" name="Picture 4" descr="https://library.kissclipart.com/20180903/ulq/kissclipart-radish-underground-clipart-daikon-clip-art-ac61ecc9cd510a5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313"/>
          <a:stretch>
            <a:fillRect/>
          </a:stretch>
        </p:blipFill>
        <p:spPr bwMode="auto">
          <a:xfrm>
            <a:off x="4932040" y="188640"/>
            <a:ext cx="3600400" cy="3024336"/>
          </a:xfrm>
          <a:prstGeom prst="rect">
            <a:avLst/>
          </a:prstGeom>
          <a:noFill/>
        </p:spPr>
      </p:pic>
      <p:pic>
        <p:nvPicPr>
          <p:cNvPr id="6" name="Рисунок 5" descr="https://cdn4.vectorstock.com/i/1000x1000/98/63/fresh-beet-with-leaf-vector-840986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1" r="7884" b="49235"/>
          <a:stretch>
            <a:fillRect/>
          </a:stretch>
        </p:blipFill>
        <p:spPr bwMode="auto">
          <a:xfrm>
            <a:off x="899592" y="188640"/>
            <a:ext cx="32454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dn4.vectorstock.com/i/1000x1000/98/63/fresh-beet-with-leaf-vector-840986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61" t="50765" r="23066" b="7851"/>
          <a:stretch>
            <a:fillRect/>
          </a:stretch>
        </p:blipFill>
        <p:spPr bwMode="auto">
          <a:xfrm>
            <a:off x="4716016" y="4149080"/>
            <a:ext cx="2016224" cy="24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10499 L 0.3151 -0.136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028E-6 L -0.34653 -0.137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dn2.vectorstock.com/i/1000x1000/42/61/fresh-potatoes-with-leaves-and-stem-vector-1011426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38" t="9238" b="48615"/>
          <a:stretch>
            <a:fillRect/>
          </a:stretch>
        </p:blipFill>
        <p:spPr bwMode="auto">
          <a:xfrm>
            <a:off x="5364088" y="188640"/>
            <a:ext cx="32403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dn2.vectorstock.com/i/1000x1000/42/61/fresh-potatoes-with-leaves-and-stem-vector-1011426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38" t="51385" b="20782"/>
          <a:stretch>
            <a:fillRect/>
          </a:stretch>
        </p:blipFill>
        <p:spPr bwMode="auto">
          <a:xfrm>
            <a:off x="4427984" y="4437112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tatic.vecteezy.com/system/resources/previews/000/300/244/original/fresh-tomato-on-the-tree-vector.jpg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8814" t="70032" r="20339" b="15173"/>
          <a:stretch>
            <a:fillRect/>
          </a:stretch>
        </p:blipFill>
        <p:spPr bwMode="auto">
          <a:xfrm>
            <a:off x="2411760" y="5517232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atic.vecteezy.com/system/resources/previews/000/300/244/original/fresh-tomato-on-the-tree-vecto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968"/>
          <a:stretch>
            <a:fillRect/>
          </a:stretch>
        </p:blipFill>
        <p:spPr bwMode="auto">
          <a:xfrm>
            <a:off x="539552" y="0"/>
            <a:ext cx="42484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92137E-6 L -0.07083 -0.067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6809E-6 L 0.10243 -0.068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3.vectorstock.com/i/1000x1000/20/47/fresh-cabbage-with-roots-vector-6852047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671"/>
          <a:stretch>
            <a:fillRect/>
          </a:stretch>
        </p:blipFill>
        <p:spPr bwMode="auto">
          <a:xfrm>
            <a:off x="539552" y="260648"/>
            <a:ext cx="44644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dn3.vectorstock.com/i/1000x1000/20/47/fresh-cabbage-with-roots-vector-6852047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98" t="55328" r="20150" b="9355"/>
          <a:stretch>
            <a:fillRect/>
          </a:stretch>
        </p:blipFill>
        <p:spPr bwMode="auto">
          <a:xfrm>
            <a:off x="4427984" y="4149080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ндрей\Desktop\480-4804822_carrot-carrots-with-leaves.png"/>
          <p:cNvPicPr/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9393" r="28181" b="50800"/>
          <a:stretch>
            <a:fillRect/>
          </a:stretch>
        </p:blipFill>
        <p:spPr bwMode="auto">
          <a:xfrm>
            <a:off x="5508104" y="-171400"/>
            <a:ext cx="338437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ндрей\Desktop\480-4804822_carrot-carrots-with-leaves.png"/>
          <p:cNvPicPr/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41128" t="49672" r="42624" b="4382"/>
          <a:stretch>
            <a:fillRect/>
          </a:stretch>
        </p:blipFill>
        <p:spPr bwMode="auto">
          <a:xfrm>
            <a:off x="3203848" y="4005064"/>
            <a:ext cx="12961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9412 L 0.35451 -0.19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346E-6 L -0.31111 -0.073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3.vectorstock.com/i/1000x1000/33/37/fresh-garlic-on-white-background-vector-18013337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644" t="67900" b="8725"/>
          <a:stretch>
            <a:fillRect/>
          </a:stretch>
        </p:blipFill>
        <p:spPr bwMode="auto">
          <a:xfrm>
            <a:off x="2411760" y="4077072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dn3.vectorstock.com/i/1000x1000/33/37/fresh-garlic-on-white-background-vector-18013337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23" b="32100"/>
          <a:stretch>
            <a:fillRect/>
          </a:stretch>
        </p:blipFill>
        <p:spPr bwMode="auto">
          <a:xfrm>
            <a:off x="1043608" y="0"/>
            <a:ext cx="20882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f3/ac/84/f3ac8487b6dcf8fd20710c356185eab7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93" t="50209" r="36470" b="7051"/>
          <a:stretch>
            <a:fillRect/>
          </a:stretch>
        </p:blipFill>
        <p:spPr bwMode="auto">
          <a:xfrm rot="156070">
            <a:off x="4423525" y="3916832"/>
            <a:ext cx="2527221" cy="303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f3/ac/84/f3ac8487b6dcf8fd20710c356185eab7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29" t="6731" r="34901" b="49612"/>
          <a:stretch>
            <a:fillRect/>
          </a:stretch>
        </p:blipFill>
        <p:spPr bwMode="auto">
          <a:xfrm rot="156070">
            <a:off x="5219607" y="250564"/>
            <a:ext cx="2805930" cy="33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0167E-6 L -0.15746 -0.067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1.87789E-6 L 0.08698 -0.05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atic.vecteezy.com/system/resources/previews/000/303/322/original/vector-red-capsicum-on-the-branch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168"/>
          <a:stretch>
            <a:fillRect/>
          </a:stretch>
        </p:blipFill>
        <p:spPr bwMode="auto">
          <a:xfrm>
            <a:off x="251520" y="260648"/>
            <a:ext cx="4392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tatic.vecteezy.com/system/resources/previews/000/303/322/original/vector-red-capsicum-on-the-branch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30" t="73832" r="27869" b="6802"/>
          <a:stretch>
            <a:fillRect/>
          </a:stretch>
        </p:blipFill>
        <p:spPr bwMode="auto">
          <a:xfrm>
            <a:off x="4860032" y="5373216"/>
            <a:ext cx="20162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s://img2.freepng.ru/20180213/tuw/kisspng-plant-garden-clip-art-vector-planting-eggplant-5a830e3a56e227.524072101518538298355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EC"/>
              </a:clrFrom>
              <a:clrTo>
                <a:srgbClr val="FBFFEC">
                  <a:alpha val="0"/>
                </a:srgbClr>
              </a:clrTo>
            </a:clrChange>
          </a:blip>
          <a:srcRect l="42793" t="71978" r="27928" b="9722"/>
          <a:stretch>
            <a:fillRect/>
          </a:stretch>
        </p:blipFill>
        <p:spPr bwMode="auto">
          <a:xfrm>
            <a:off x="2699792" y="5517232"/>
            <a:ext cx="1728192" cy="1080120"/>
          </a:xfrm>
          <a:prstGeom prst="rect">
            <a:avLst/>
          </a:prstGeom>
          <a:noFill/>
        </p:spPr>
      </p:pic>
      <p:pic>
        <p:nvPicPr>
          <p:cNvPr id="9" name="Picture 4" descr="https://img2.freepng.ru/20180213/tuw/kisspng-plant-garden-clip-art-vector-planting-eggplant-5a830e3a56e227.5240721015185382983559.jpg"/>
          <p:cNvPicPr>
            <a:picLocks noChangeAspect="1" noChangeArrowheads="1"/>
          </p:cNvPicPr>
          <p:nvPr/>
        </p:nvPicPr>
        <p:blipFill>
          <a:blip r:embed="rId3" cstate="print"/>
          <a:srcRect l="20833" r="11111" b="26802"/>
          <a:stretch>
            <a:fillRect/>
          </a:stretch>
        </p:blipFill>
        <p:spPr bwMode="auto">
          <a:xfrm>
            <a:off x="4788024" y="260648"/>
            <a:ext cx="401693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4694 L 0.37014 -0.15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4 L -0.37795 -0.115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9"/>
            <a:ext cx="8892480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Интернет-ресурсы</a:t>
            </a:r>
            <a:r>
              <a:rPr lang="ru-RU" b="1" dirty="0" smtClean="0"/>
              <a:t>:</a:t>
            </a:r>
          </a:p>
          <a:p>
            <a:pPr algn="ctr"/>
            <a:endParaRPr lang="ru-RU" sz="1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Морковь </a:t>
            </a:r>
            <a:r>
              <a:rPr lang="en-US" sz="1400" dirty="0" smtClean="0">
                <a:hlinkClick r:id="rId2"/>
              </a:rPr>
              <a:t>https://www.seekpng.com/png/detail/480-4804822_carrot-carrots-with-leaves.png</a:t>
            </a:r>
            <a:endParaRPr lang="ru-RU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Свёкла </a:t>
            </a:r>
            <a:r>
              <a:rPr lang="en-US" sz="1400" dirty="0" smtClean="0">
                <a:hlinkClick r:id="rId3"/>
              </a:rPr>
              <a:t>https://cdn4.vectorstock.com/i/1000x1000/98/63/fresh-beet-with-leaf-vector-8409863.jpg</a:t>
            </a:r>
            <a:endParaRPr lang="ru-RU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Редиска </a:t>
            </a:r>
            <a:r>
              <a:rPr lang="en-US" sz="1400" dirty="0" smtClean="0">
                <a:hlinkClick r:id="rId4"/>
              </a:rPr>
              <a:t>https://yt3.ggpht.com/a/AGF-l79eoao0Uy02uAUl-mo12PppX2NTSdkvThmY0A=s900-c-k-c0xffffffff-no-rj-mo</a:t>
            </a:r>
            <a:endParaRPr lang="ru-RU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Картофель </a:t>
            </a:r>
            <a:r>
              <a:rPr lang="en-US" sz="1400" dirty="0" smtClean="0">
                <a:hlinkClick r:id="rId5"/>
              </a:rPr>
              <a:t>https://cdn2.vectorstock.com/i/1000x1000/42/61/fresh-potatoes-with-leaves-and-stem-vector-10114261.jpg</a:t>
            </a:r>
            <a:endParaRPr lang="ru-RU" sz="1400" u="sng" dirty="0" smtClean="0">
              <a:hlinkClick r:id="rId6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Капуста </a:t>
            </a:r>
            <a:r>
              <a:rPr lang="en-US" sz="1400" dirty="0" smtClean="0">
                <a:hlinkClick r:id="rId6"/>
              </a:rPr>
              <a:t>https://cdn3.vectorstock.com/i/1000x1000/20/47/fresh-cabbage-with-roots-vector-6852047.jpg</a:t>
            </a:r>
            <a:endParaRPr lang="ru-RU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Лук  </a:t>
            </a:r>
            <a:r>
              <a:rPr lang="en-US" sz="1400" dirty="0" smtClean="0">
                <a:hlinkClick r:id="rId7"/>
              </a:rPr>
              <a:t>https://i.pinimg.com/736x/f3/ac/84/f3ac8487b6dcf8fd20710c356185eab7.jpg</a:t>
            </a:r>
            <a:endParaRPr lang="ru-RU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Чеснок  </a:t>
            </a:r>
            <a:r>
              <a:rPr lang="en-US" sz="1400" dirty="0" smtClean="0">
                <a:hlinkClick r:id="rId8"/>
              </a:rPr>
              <a:t>https://cdn3.vectorstock.com/i/1000x1000/33/37/fresh-garlic-on-white-background-vector-18013337.jpg</a:t>
            </a:r>
            <a:endParaRPr lang="ru-RU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Баклажан </a:t>
            </a:r>
            <a:r>
              <a:rPr lang="en-US" sz="1400" dirty="0" smtClean="0">
                <a:hlinkClick r:id="rId9"/>
              </a:rPr>
              <a:t>https://img2.freepng.ru/20180213/tuw/kisspng-plant-garden-clip-art-vector-planting-eggplant-5a830e3a56e227.5240721015185382983559.jpg</a:t>
            </a:r>
            <a:endParaRPr lang="ru-RU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Перец </a:t>
            </a:r>
            <a:r>
              <a:rPr lang="en-US" sz="1400" dirty="0" smtClean="0">
                <a:hlinkClick r:id="rId10"/>
              </a:rPr>
              <a:t>https://static.vecteezy.com/system/resources/previews/000/303/322/original/vector-red-capsicum-on-the-branch.jpg</a:t>
            </a:r>
            <a:endParaRPr lang="ru-RU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Овощная рамка </a:t>
            </a:r>
            <a:r>
              <a:rPr lang="en-US" sz="1400" dirty="0" smtClean="0">
                <a:hlinkClick r:id="rId11"/>
              </a:rPr>
              <a:t>https://clip.cookdiary.net/sites/default/files/wallpaper/vegetable-clipart/96780/vegetable-clipart-boarder-96780-2207161.jpg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69676D"/>
      </a:dk2>
      <a:lt2>
        <a:srgbClr val="FFFFFF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65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 Цель. Формирование лексико-грамматического строя речи.  Задача. Согласовывать прилагательные, обозначающие цвет, оттенки, форму, размер, вкус с существительными. Правила игры. Подобрать корешок к вершку, перемещая картинку с помощью «мышки». Описать овощ, подбирая 2-3 прилагательных.  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 и Андрей</dc:creator>
  <cp:lastModifiedBy>Андрей</cp:lastModifiedBy>
  <cp:revision>34</cp:revision>
  <dcterms:created xsi:type="dcterms:W3CDTF">2020-02-13T15:49:58Z</dcterms:created>
  <dcterms:modified xsi:type="dcterms:W3CDTF">2020-02-16T12:10:02Z</dcterms:modified>
</cp:coreProperties>
</file>