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dn3.vectorstock.com/i/1000x1000/77/52/carrot-icon-cartoon-style-on-white-background-vector-8177752.jpg" TargetMode="External"/><Relationship Id="rId13" Type="http://schemas.openxmlformats.org/officeDocument/2006/relationships/hyperlink" Target="https://3.bp.blogspot.com/-SU3RtXVtgPs/Wesmz_AHazI/AAAAAAAACEE/vT3nM9R6tMgCwPqz5UmuEObveV7ndoY4QCLcBGAs/s1600/Cabbage_PNG_Clip_Art-1523.png" TargetMode="External"/><Relationship Id="rId18" Type="http://schemas.openxmlformats.org/officeDocument/2006/relationships/hyperlink" Target="https://img2.freepng.ru/20180514/tcq/kisspng-mason-jar-biscuit-jars-clip-art-5af9e371eaf365.2152592115263261299624.jpg" TargetMode="External"/><Relationship Id="rId3" Type="http://schemas.openxmlformats.org/officeDocument/2006/relationships/hyperlink" Target="https://fileihr.zhaopin.com/041/514/041514062/logo/576b2e1e-5f1d-4bb5-b93e-" TargetMode="External"/><Relationship Id="rId7" Type="http://schemas.openxmlformats.org/officeDocument/2006/relationships/hyperlink" Target="https://media.istockphoto.com/vectors/eggplant-vector-id165977264?k=6&amp;m=165977264&amp;s=612x612&amp;w=0&amp;h=TYKOZo4bl1avPTCYdJiOAjxgHYI_Hqb6_f0r8qmIcQ4" TargetMode="External"/><Relationship Id="rId12" Type="http://schemas.openxmlformats.org/officeDocument/2006/relationships/hyperlink" Target="https://yt3.ggpht.com/a/AGF-l7_DhTh2ekivQvc_gUmV64pLWpyxx61FFNvw8A=s900-c-k-c0xffffffff-no-rj-mo" TargetMode="External"/><Relationship Id="rId17" Type="http://schemas.openxmlformats.org/officeDocument/2006/relationships/hyperlink" Target="https://cdn.lbtq.io/productImage/original/20171026/102/20171026102429_003720636_1.jpg" TargetMode="External"/><Relationship Id="rId2" Type="http://schemas.openxmlformats.org/officeDocument/2006/relationships/hyperlink" Target="https://yandex.ru/search/?clid=9582&amp;text=&#1082;&#1072;&#1089;&#1090;&#1088;&#1102;&#1083;&#1103;%20&#1082;&#1072;&#1088;&#1090;&#1080;&#1085;&#1082;&#1072;%20&#1076;&#1083;&#1103;%20&#1076;&#1077;&#1090;&#1077;&#1081;%20&#1085;&#1072;%20&#1087;&#1088;&#1086;&#1079;&#1088;&#1072;&#1095;&#1085;&#1086;&#1084;%20&#1092;&#1086;&#1085;&#1077;&amp;l10n=ru&amp;lr=51" TargetMode="External"/><Relationship Id="rId16" Type="http://schemas.openxmlformats.org/officeDocument/2006/relationships/hyperlink" Target="https://static2.kupivip.ru/V0/00/35/79/21/spiegelau-grafin_bacchus-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2.freepng.ru/20180630/hab/kisspng-pumpkin-cucurbita-pepo-clip-art-5b37b59723f387.1124784315303776231473.jpg" TargetMode="External"/><Relationship Id="rId11" Type="http://schemas.openxmlformats.org/officeDocument/2006/relationships/hyperlink" Target="https://cdn2.vectorstock.com/i/1000x1000/69/16/cute-hand-drawn-sweet-pea-vector-2076916.jpg" TargetMode="External"/><Relationship Id="rId5" Type="http://schemas.openxmlformats.org/officeDocument/2006/relationships/hyperlink" Target="https://avatars.mds.yandex.net/get-pdb/1008348/41539756-8cbb-40a0-9b2d-f023cff2e1b1/s1200" TargetMode="External"/><Relationship Id="rId15" Type="http://schemas.openxmlformats.org/officeDocument/2006/relationships/hyperlink" Target="https://cdn.pixabay.com/photo/2013/07/13/14/03/dog-bowl-162044_1280.png" TargetMode="External"/><Relationship Id="rId10" Type="http://schemas.openxmlformats.org/officeDocument/2006/relationships/hyperlink" Target="https://avatars.mds.yandex.net/get-pdb/1364974/1483cf74-55c6-4f37-a279-f6e6505cdb23/s1200" TargetMode="External"/><Relationship Id="rId4" Type="http://schemas.openxmlformats.org/officeDocument/2006/relationships/hyperlink" Target="https://img2.freepng.ru/20180328/jpw/kisspng-hamburger-tomato-clip-art-clip-5abc38afd5bb79.1054244415222847198755.jpg" TargetMode="External"/><Relationship Id="rId9" Type="http://schemas.openxmlformats.org/officeDocument/2006/relationships/hyperlink" Target="https://nukadeti.ru/content/images/essence/color/795/1190.jpg" TargetMode="External"/><Relationship Id="rId14" Type="http://schemas.openxmlformats.org/officeDocument/2006/relationships/hyperlink" Target="https://slide-share.ru/image/1210860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ileihr.zhaopin.com/041/514/041514062/logo/576b2e1e-5f1d-4bb5-b93e-20a9e9fc795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3096344" cy="4296177"/>
          </a:xfrm>
          <a:prstGeom prst="rect">
            <a:avLst/>
          </a:prstGeom>
          <a:noFill/>
        </p:spPr>
      </p:pic>
      <p:pic>
        <p:nvPicPr>
          <p:cNvPr id="5122" name="Picture 2" descr="http://www.isra.com/do/i/201902/1551173430.gif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11195"/>
          <a:stretch>
            <a:fillRect/>
          </a:stretch>
        </p:blipFill>
        <p:spPr bwMode="auto">
          <a:xfrm>
            <a:off x="5435080" y="1916832"/>
            <a:ext cx="3708920" cy="46069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/>
          <a:lstStyle/>
          <a:p>
            <a:r>
              <a:rPr lang="ru-RU" b="1" dirty="0" smtClean="0"/>
              <a:t>Интерактивная игра </a:t>
            </a:r>
            <a:r>
              <a:rPr lang="ru-RU" b="1" dirty="0" smtClean="0">
                <a:solidFill>
                  <a:srgbClr val="C00000"/>
                </a:solidFill>
              </a:rPr>
              <a:t>«Поварята»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45224"/>
            <a:ext cx="3168352" cy="1209735"/>
          </a:xfrm>
          <a:prstGeom prst="rect">
            <a:avLst/>
          </a:prstGeom>
          <a:noFill/>
        </p:spPr>
      </p:pic>
      <p:pic>
        <p:nvPicPr>
          <p:cNvPr id="12" name="Рисунок 11" descr="C:\Users\Андрей\Desktop\pumpkin_whol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97152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517232"/>
            <a:ext cx="737049" cy="864096"/>
          </a:xfrm>
          <a:prstGeom prst="rect">
            <a:avLst/>
          </a:prstGeom>
          <a:noFill/>
        </p:spPr>
      </p:pic>
      <p:pic>
        <p:nvPicPr>
          <p:cNvPr id="8" name="Рисунок 7" descr="C:\Users\Андрей\Desktop\8977952-tomatto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37321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iteapi.org/oovLVuoCymlVAWriN8k8lp4DO1I=/0x0:1200x832/d1f50234cab7c3f.ru.s.siteapi.org/img/4ntv0chjhhmoo0ckgw8kocwgccws8w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229200"/>
            <a:ext cx="1512168" cy="11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3.vectorstock.com/i/1000x1000/77/52/carrot-icon-cartoon-style-on-white-background-vector-8177752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67" r="26490" b="10617"/>
          <a:stretch>
            <a:fillRect/>
          </a:stretch>
        </p:blipFill>
        <p:spPr bwMode="auto">
          <a:xfrm rot="17102872">
            <a:off x="4807687" y="5659921"/>
            <a:ext cx="373419" cy="10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91880" y="2852936"/>
            <a:ext cx="2808312" cy="1512168"/>
          </a:xfrm>
          <a:ln w="127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</a:rPr>
              <a:t>Овчинникова</a:t>
            </a:r>
            <a:r>
              <a:rPr lang="ru-RU" sz="2800" i="1" dirty="0" smtClean="0">
                <a:solidFill>
                  <a:schemeClr val="tx1"/>
                </a:solidFill>
              </a:rPr>
              <a:t> Т.Н.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учитель-логопед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СП «Детский сад «Ёжик»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ГБОУ ООШ №6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640960" cy="1043831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352928" cy="5688632"/>
          </a:xfrm>
        </p:spPr>
        <p:txBody>
          <a:bodyPr>
            <a:normAutofit fontScale="62500" lnSpcReduction="20000"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tx1"/>
                </a:solidFill>
              </a:rPr>
              <a:t>Цель. </a:t>
            </a:r>
            <a:r>
              <a:rPr lang="ru-RU" sz="3800" smtClean="0">
                <a:solidFill>
                  <a:schemeClr val="tx1"/>
                </a:solidFill>
              </a:rPr>
              <a:t>Формирование </a:t>
            </a:r>
            <a:r>
              <a:rPr lang="ru-RU" sz="3800" smtClean="0">
                <a:solidFill>
                  <a:schemeClr val="tx1"/>
                </a:solidFill>
              </a:rPr>
              <a:t>лексико-грамматического </a:t>
            </a:r>
            <a:r>
              <a:rPr lang="ru-RU" sz="3800" dirty="0" smtClean="0">
                <a:solidFill>
                  <a:schemeClr val="tx1"/>
                </a:solidFill>
              </a:rPr>
              <a:t>строя речи.</a:t>
            </a:r>
          </a:p>
          <a:p>
            <a:pPr algn="just">
              <a:lnSpc>
                <a:spcPct val="150000"/>
              </a:lnSpc>
            </a:pPr>
            <a:r>
              <a:rPr lang="ru-RU" sz="3800" b="1" i="1" dirty="0" smtClean="0">
                <a:solidFill>
                  <a:schemeClr val="tx1"/>
                </a:solidFill>
              </a:rPr>
              <a:t>Задача.</a:t>
            </a:r>
            <a:r>
              <a:rPr lang="ru-RU" sz="3800" dirty="0" smtClean="0">
                <a:solidFill>
                  <a:schemeClr val="tx1"/>
                </a:solidFill>
              </a:rPr>
              <a:t> Учить образовывать относительные прилагательные.</a:t>
            </a:r>
          </a:p>
          <a:p>
            <a:pPr algn="just">
              <a:lnSpc>
                <a:spcPct val="150000"/>
              </a:lnSpc>
            </a:pPr>
            <a:r>
              <a:rPr lang="ru-RU" sz="3800" b="1" i="1" dirty="0" smtClean="0">
                <a:solidFill>
                  <a:schemeClr val="tx1"/>
                </a:solidFill>
              </a:rPr>
              <a:t>Правила игры. </a:t>
            </a:r>
            <a:r>
              <a:rPr lang="ru-RU" sz="3800" dirty="0" smtClean="0">
                <a:solidFill>
                  <a:schemeClr val="tx1"/>
                </a:solidFill>
              </a:rPr>
              <a:t>С помощью «мышки» переместить овощи в пустую посуду и назвать приготовленные поварятами разные блюда (картофельный суп, луковый суп, гороховый суп, свекольный  суп , капустный суп, тыквенный суп, морковный сок, томатный сок, кабачковая икра, баклажанная икра, овощной салат).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/>
          <a:srcRect l="2274"/>
          <a:stretch>
            <a:fillRect/>
          </a:stretch>
        </p:blipFill>
        <p:spPr bwMode="auto">
          <a:xfrm>
            <a:off x="4499992" y="404664"/>
            <a:ext cx="4644008" cy="4012876"/>
          </a:xfrm>
          <a:prstGeom prst="rect">
            <a:avLst/>
          </a:prstGeom>
          <a:noFill/>
        </p:spPr>
      </p:pic>
      <p:pic>
        <p:nvPicPr>
          <p:cNvPr id="13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/>
          <a:srcRect l="958" t="3704" r="2881" b="3704"/>
          <a:stretch>
            <a:fillRect/>
          </a:stretch>
        </p:blipFill>
        <p:spPr bwMode="auto">
          <a:xfrm>
            <a:off x="0" y="620688"/>
            <a:ext cx="4516544" cy="3672408"/>
          </a:xfrm>
          <a:prstGeom prst="rect">
            <a:avLst/>
          </a:prstGeom>
          <a:noFill/>
        </p:spPr>
      </p:pic>
      <p:pic>
        <p:nvPicPr>
          <p:cNvPr id="2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4212975" cy="2106488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4320479" cy="2160240"/>
          </a:xfrm>
          <a:prstGeom prst="rect">
            <a:avLst/>
          </a:prstGeom>
          <a:noFill/>
        </p:spPr>
      </p:pic>
      <p:pic>
        <p:nvPicPr>
          <p:cNvPr id="11" name="Рисунок 10" descr="https://yt3.ggpht.com/a/AGF-l7_DhTh2ekivQvc_gUmV64pLWpyxx61FFNvw8A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725144"/>
            <a:ext cx="108012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yt3.ggpht.com/a/AGF-l7_DhTh2ekivQvc_gUmV64pLWpyxx61FFNvw8A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82699">
            <a:off x="1837825" y="4897655"/>
            <a:ext cx="108012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yt3.ggpht.com/a/AGF-l7_DhTh2ekivQvc_gUmV64pLWpyxx61FFNvw8A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55261">
            <a:off x="2739678" y="4650892"/>
            <a:ext cx="108012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25144"/>
            <a:ext cx="1228415" cy="1440160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509120"/>
            <a:ext cx="1228415" cy="1440160"/>
          </a:xfrm>
          <a:prstGeom prst="rect">
            <a:avLst/>
          </a:prstGeom>
          <a:noFill/>
        </p:spPr>
      </p:pic>
      <p:pic>
        <p:nvPicPr>
          <p:cNvPr id="24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581128"/>
            <a:ext cx="1228415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028E-8 L 0.02361 -0.37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5944 L -0.00417 -0.329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6512E-6 L -0.03194 -0.356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346E-6 L 0.03143 -0.356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0648E-6 L -0.02777 -0.335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6512E-6 L -0.03576 -0.367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/>
          <a:srcRect l="2521" r="1667" b="3846"/>
          <a:stretch>
            <a:fillRect/>
          </a:stretch>
        </p:blipFill>
        <p:spPr bwMode="auto">
          <a:xfrm>
            <a:off x="4427984" y="404664"/>
            <a:ext cx="4490419" cy="3805440"/>
          </a:xfrm>
          <a:prstGeom prst="rect">
            <a:avLst/>
          </a:prstGeom>
          <a:noFill/>
        </p:spPr>
      </p:pic>
      <p:pic>
        <p:nvPicPr>
          <p:cNvPr id="15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" t="5699" r="1351" b="3113"/>
          <a:stretch>
            <a:fillRect/>
          </a:stretch>
        </p:blipFill>
        <p:spPr bwMode="auto">
          <a:xfrm>
            <a:off x="0" y="692695"/>
            <a:ext cx="4427984" cy="3542387"/>
          </a:xfrm>
          <a:prstGeom prst="rect">
            <a:avLst/>
          </a:prstGeom>
          <a:noFill/>
        </p:spPr>
      </p:pic>
      <p:pic>
        <p:nvPicPr>
          <p:cNvPr id="2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176464" cy="2016224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5"/>
            <a:ext cx="4355976" cy="2010693"/>
          </a:xfrm>
          <a:prstGeom prst="rect">
            <a:avLst/>
          </a:prstGeom>
          <a:noFill/>
        </p:spPr>
      </p:pic>
      <p:pic>
        <p:nvPicPr>
          <p:cNvPr id="7" name="Рисунок 6" descr="https://cdn2.vectorstock.com/i/1000x1000/69/16/cute-hand-drawn-sweet-pea-vector-2076916.jpg"/>
          <p:cNvPicPr/>
          <p:nvPr/>
        </p:nvPicPr>
        <p:blipFill>
          <a:blip r:embed="rId4" cstate="print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</a:blip>
          <a:srcRect b="8024"/>
          <a:stretch>
            <a:fillRect/>
          </a:stretch>
        </p:blipFill>
        <p:spPr bwMode="auto">
          <a:xfrm>
            <a:off x="2267744" y="4869160"/>
            <a:ext cx="1224136" cy="12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2.vectorstock.com/i/1000x1000/69/16/cute-hand-drawn-sweet-pea-vector-2076916.jpg"/>
          <p:cNvPicPr/>
          <p:nvPr/>
        </p:nvPicPr>
        <p:blipFill>
          <a:blip r:embed="rId5" cstate="print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</a:blip>
          <a:srcRect b="8024"/>
          <a:stretch>
            <a:fillRect/>
          </a:stretch>
        </p:blipFill>
        <p:spPr bwMode="auto">
          <a:xfrm rot="5059879">
            <a:off x="1139203" y="4551308"/>
            <a:ext cx="1211566" cy="17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2.vectorstock.com/i/1000x1000/69/16/cute-hand-drawn-sweet-pea-vector-2076916.jpg"/>
          <p:cNvPicPr/>
          <p:nvPr/>
        </p:nvPicPr>
        <p:blipFill>
          <a:blip r:embed="rId6" cstate="print">
            <a:clrChange>
              <a:clrFrom>
                <a:srgbClr val="F9F2E8"/>
              </a:clrFrom>
              <a:clrTo>
                <a:srgbClr val="F9F2E8">
                  <a:alpha val="0"/>
                </a:srgbClr>
              </a:clrTo>
            </a:clrChange>
          </a:blip>
          <a:srcRect b="8024"/>
          <a:stretch>
            <a:fillRect/>
          </a:stretch>
        </p:blipFill>
        <p:spPr bwMode="auto">
          <a:xfrm rot="3286629">
            <a:off x="1658908" y="4307759"/>
            <a:ext cx="1339429" cy="149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https://biouroki.ru/content/f/716/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96" r="18476"/>
          <a:stretch>
            <a:fillRect/>
          </a:stretch>
        </p:blipFill>
        <p:spPr bwMode="auto">
          <a:xfrm rot="6820824">
            <a:off x="5397656" y="4663679"/>
            <a:ext cx="1294590" cy="17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1" r="16721"/>
          <a:stretch>
            <a:fillRect/>
          </a:stretch>
        </p:blipFill>
        <p:spPr bwMode="auto">
          <a:xfrm rot="1558967">
            <a:off x="5883650" y="4935139"/>
            <a:ext cx="1385965" cy="170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4" r="15375"/>
          <a:stretch>
            <a:fillRect/>
          </a:stretch>
        </p:blipFill>
        <p:spPr bwMode="auto">
          <a:xfrm rot="12371426">
            <a:off x="6530203" y="4583842"/>
            <a:ext cx="1384486" cy="16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2192E-6 L 0.02361 -0.3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028E-8 L -4.16667E-6 -0.3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6291 L 0.00278 -0.375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/>
          <a:srcRect l="958" t="3704" r="2881" b="3704"/>
          <a:stretch>
            <a:fillRect/>
          </a:stretch>
        </p:blipFill>
        <p:spPr bwMode="auto">
          <a:xfrm>
            <a:off x="0" y="260648"/>
            <a:ext cx="4516544" cy="3672408"/>
          </a:xfrm>
          <a:prstGeom prst="rect">
            <a:avLst/>
          </a:prstGeom>
          <a:noFill/>
        </p:spPr>
      </p:pic>
      <p:pic>
        <p:nvPicPr>
          <p:cNvPr id="2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4212975" cy="2106488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4320479" cy="2160240"/>
          </a:xfrm>
          <a:prstGeom prst="rect">
            <a:avLst/>
          </a:prstGeom>
          <a:noFill/>
        </p:spPr>
      </p:pic>
      <p:sp>
        <p:nvSpPr>
          <p:cNvPr id="3074" name="AutoShape 2" descr="https://biouroki.ru/content/f/716/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i.siteapi.org/oovLVuoCymlVAWriN8k8lp4DO1I=/0x0:1200x832/d1f50234cab7c3f.ru.s.siteapi.org/img/4ntv0chjhhmoo0ckgw8kocwgccws8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256921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s://avatars.mds.yandex.net/get-pdb/2147572/56ebf114-05ab-40a4-8794-30e5bd6aaa49/s1200"/>
          <p:cNvPicPr>
            <a:picLocks noChangeAspect="1" noChangeArrowheads="1"/>
          </p:cNvPicPr>
          <p:nvPr/>
        </p:nvPicPr>
        <p:blipFill>
          <a:blip r:embed="rId2" cstate="print"/>
          <a:srcRect l="958" t="3704" r="2881" b="3704"/>
          <a:stretch>
            <a:fillRect/>
          </a:stretch>
        </p:blipFill>
        <p:spPr bwMode="auto">
          <a:xfrm>
            <a:off x="4499992" y="188640"/>
            <a:ext cx="4516544" cy="3672408"/>
          </a:xfrm>
          <a:prstGeom prst="rect">
            <a:avLst/>
          </a:prstGeom>
          <a:noFill/>
        </p:spPr>
      </p:pic>
      <p:pic>
        <p:nvPicPr>
          <p:cNvPr id="13" name="Рисунок 12" descr="C:\Users\Андрей\Desktop\pumpkin_whol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149080"/>
            <a:ext cx="2592288" cy="21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2239E-6 L 2.77778E-6 -0.36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main-cdn.goods.ru/big1/hlr-system/1689641414/100024429472b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48680"/>
            <a:ext cx="34657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4212975" cy="2106488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4320479" cy="2160240"/>
          </a:xfrm>
          <a:prstGeom prst="rect">
            <a:avLst/>
          </a:prstGeom>
          <a:noFill/>
        </p:spPr>
      </p:pic>
      <p:sp>
        <p:nvSpPr>
          <p:cNvPr id="3074" name="AutoShape 2" descr="https://biouroki.ru/content/f/716/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:\Users\Андрей\Desktop\8977952-tomatto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861048"/>
            <a:ext cx="2448272" cy="259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in-cdn.goods.ru/big1/hlr-system/1689641414/100024429472b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6672"/>
            <a:ext cx="34657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dn3.vectorstock.com/i/1000x1000/77/52/carrot-icon-cartoon-style-on-white-background-vector-8177752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67" r="26490" b="10617"/>
          <a:stretch>
            <a:fillRect/>
          </a:stretch>
        </p:blipFill>
        <p:spPr bwMode="auto">
          <a:xfrm rot="4984323">
            <a:off x="1771145" y="4268952"/>
            <a:ext cx="934441" cy="258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8622E-6 L -0.00798 -0.416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2858E-6 L -0.01563 -0.377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4212975" cy="2106488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9120"/>
            <a:ext cx="4320479" cy="2160240"/>
          </a:xfrm>
          <a:prstGeom prst="rect">
            <a:avLst/>
          </a:prstGeom>
          <a:noFill/>
        </p:spPr>
      </p:pic>
      <p:sp>
        <p:nvSpPr>
          <p:cNvPr id="3074" name="AutoShape 2" descr="https://biouroki.ru/content/f/716/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bs.twimg.com/media/DsSRtQSW0AIwqr8.pn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nukadeti.ru/content/images/essence/color/795/1190.jpg"/>
          <p:cNvPicPr/>
          <p:nvPr/>
        </p:nvPicPr>
        <p:blipFill>
          <a:blip r:embed="rId3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45199">
            <a:off x="1133545" y="4382803"/>
            <a:ext cx="2232248" cy="198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дрей\Desktop\istockphoto-165977264-612x61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39753">
            <a:off x="5804115" y="4074023"/>
            <a:ext cx="1771650" cy="253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cdn.pixabay.com/photo/2014/04/03/10/28/jar-31057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3168352" cy="3764641"/>
          </a:xfrm>
          <a:prstGeom prst="rect">
            <a:avLst/>
          </a:prstGeom>
          <a:noFill/>
        </p:spPr>
      </p:pic>
      <p:pic>
        <p:nvPicPr>
          <p:cNvPr id="15" name="Picture 2" descr="https://cdn.pixabay.com/photo/2014/04/03/10/28/jar-31057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8"/>
            <a:ext cx="3168352" cy="376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23034E-6 L 0.00208 -0.409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028E-8 L 1.38889E-6 -0.430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ozon-st.cdn.ngenix.net/multimedia/1013967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2281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cdn.pixabay.com/photo/2013/07/13/14/03/dog-bowl-162044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97760"/>
            <a:ext cx="5400600" cy="2160240"/>
          </a:xfrm>
          <a:prstGeom prst="rect">
            <a:avLst/>
          </a:prstGeom>
          <a:noFill/>
        </p:spPr>
      </p:pic>
      <p:sp>
        <p:nvSpPr>
          <p:cNvPr id="3074" name="AutoShape 2" descr="https://biouroki.ru/content/f/716/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C:\Users\Андрей\Desktop\8977952-tomatto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509120"/>
            <a:ext cx="1800200" cy="20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https://avatars.mds.yandex.net/get-pdb/1364974/1483cf74-55c6-4f37-a279-f6e6505cdb23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69160"/>
            <a:ext cx="1228415" cy="1440160"/>
          </a:xfrm>
          <a:prstGeom prst="rect">
            <a:avLst/>
          </a:prstGeom>
          <a:noFill/>
        </p:spPr>
      </p:pic>
      <p:pic>
        <p:nvPicPr>
          <p:cNvPr id="24" name="Рисунок 23" descr="https://avatars.mds.yandex.net/get-pdb/1008348/41539756-8cbb-40a0-9b2d-f023cff2e1b1/s1200"/>
          <p:cNvPicPr/>
          <p:nvPr/>
        </p:nvPicPr>
        <p:blipFill>
          <a:blip r:embed="rId6" cstate="print"/>
          <a:srcRect r="4348"/>
          <a:stretch>
            <a:fillRect/>
          </a:stretch>
        </p:blipFill>
        <p:spPr bwMode="auto">
          <a:xfrm flipH="1">
            <a:off x="5508104" y="4941168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3.vectorstock.com/i/1000x1000/77/52/carrot-icon-cartoon-style-on-white-background-vector-8177752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67" r="26490" b="10617"/>
          <a:stretch>
            <a:fillRect/>
          </a:stretch>
        </p:blipFill>
        <p:spPr bwMode="auto">
          <a:xfrm rot="2304680">
            <a:off x="5201502" y="4087763"/>
            <a:ext cx="934441" cy="258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0462 L -0.00382 -0.45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47549E-7 L 2.5E-6 -0.472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0069 L -0.02553 -0.44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47549E-7 L -0.02361 -0.461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Интернет-ресурсы: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Кастрюля</a:t>
            </a:r>
            <a:r>
              <a:rPr lang="en-US" sz="1400" dirty="0" smtClean="0">
                <a:hlinkClick r:id="rId2"/>
              </a:rPr>
              <a:t>https://yandex.ru/search/?clid=9582&amp;text=</a:t>
            </a:r>
            <a:r>
              <a:rPr lang="ru-RU" sz="1400" dirty="0" smtClean="0">
                <a:hlinkClick r:id="rId2"/>
              </a:rPr>
              <a:t>кастрюля%20картинка%20для%20детей%20на%20прозрачном%20фоне&amp;</a:t>
            </a:r>
            <a:r>
              <a:rPr lang="en-US" sz="1400" dirty="0" smtClean="0">
                <a:hlinkClick r:id="rId2"/>
              </a:rPr>
              <a:t>l10n=</a:t>
            </a:r>
            <a:r>
              <a:rPr lang="en-US" sz="1400" dirty="0" err="1" smtClean="0">
                <a:hlinkClick r:id="rId2"/>
              </a:rPr>
              <a:t>ru&amp;lr</a:t>
            </a:r>
            <a:r>
              <a:rPr lang="en-US" sz="1400" dirty="0" smtClean="0">
                <a:hlinkClick r:id="rId2"/>
              </a:rPr>
              <a:t>=51</a:t>
            </a:r>
            <a:endParaRPr lang="ru-RU" sz="1400" dirty="0" smtClean="0"/>
          </a:p>
          <a:p>
            <a:r>
              <a:rPr lang="ru-RU" sz="1400" dirty="0" smtClean="0"/>
              <a:t>Поваренок  </a:t>
            </a:r>
            <a:r>
              <a:rPr lang="en-US" sz="1400" dirty="0" smtClean="0">
                <a:hlinkClick r:id="rId3"/>
              </a:rPr>
              <a:t>https://fileihr.zhaopin.com/041/514/041514062/logo/576b2e1e-5f1d-4bb5-b93e-</a:t>
            </a:r>
            <a:endParaRPr lang="ru-RU" sz="1400" dirty="0" smtClean="0"/>
          </a:p>
          <a:p>
            <a:r>
              <a:rPr lang="ru-RU" sz="1400" dirty="0" smtClean="0"/>
              <a:t>Помидор </a:t>
            </a:r>
            <a:r>
              <a:rPr lang="en-US" sz="1400" dirty="0" smtClean="0">
                <a:hlinkClick r:id="rId4"/>
              </a:rPr>
              <a:t>https://img2.freepng.ru/20180328/jpw/kisspng-hamburger-tomato-clip-art-clip-5abc38afd5bb79.1054244415222847198755.jpg</a:t>
            </a:r>
            <a:endParaRPr lang="ru-RU" sz="1400" dirty="0" smtClean="0"/>
          </a:p>
          <a:p>
            <a:r>
              <a:rPr lang="ru-RU" sz="1400" dirty="0" smtClean="0"/>
              <a:t>Огурец </a:t>
            </a:r>
            <a:r>
              <a:rPr lang="en-US" sz="1400" dirty="0" smtClean="0">
                <a:hlinkClick r:id="rId5"/>
              </a:rPr>
              <a:t>https://avatars.mds.yandex.net/get-pdb/1008348/41539756-8cbb-40a0-9b2d-f023cff2e1b1/s1200</a:t>
            </a:r>
            <a:endParaRPr lang="ru-RU" sz="1400" dirty="0" smtClean="0"/>
          </a:p>
          <a:p>
            <a:r>
              <a:rPr lang="ru-RU" sz="1400" dirty="0" smtClean="0"/>
              <a:t>Тыква </a:t>
            </a:r>
            <a:r>
              <a:rPr lang="en-US" sz="1400" dirty="0" smtClean="0">
                <a:hlinkClick r:id="rId6"/>
              </a:rPr>
              <a:t>https://img2.freepng.ru/20180630/hab/kisspng-pumpkin-cucurbita-pepo-clip-art-5b37b59723f387.1124784315303776231473.jpg</a:t>
            </a:r>
            <a:endParaRPr lang="ru-RU" sz="1400" dirty="0" smtClean="0"/>
          </a:p>
          <a:p>
            <a:r>
              <a:rPr lang="ru-RU" sz="1400" dirty="0" smtClean="0"/>
              <a:t>Баклажан </a:t>
            </a:r>
            <a:r>
              <a:rPr lang="en-US" sz="1400" dirty="0" smtClean="0">
                <a:hlinkClick r:id="rId7"/>
              </a:rPr>
              <a:t>https://media.istockphoto.com/vectors/eggplant-vector-id165977264?k=6&amp;m=165977264&amp;s=612x612&amp;w=0&amp;h=TYKOZo4bl1avPTCYdJiOAjxgHYI_Hqb6_f0r8qmIcQ4</a:t>
            </a:r>
            <a:r>
              <a:rPr lang="en-US" sz="1400" dirty="0" smtClean="0"/>
              <a:t>=</a:t>
            </a:r>
            <a:endParaRPr lang="ru-RU" sz="1400" dirty="0" smtClean="0"/>
          </a:p>
          <a:p>
            <a:r>
              <a:rPr lang="ru-RU" sz="1400" dirty="0" smtClean="0"/>
              <a:t>Морковь </a:t>
            </a:r>
            <a:r>
              <a:rPr lang="en-US" sz="1400" dirty="0" smtClean="0">
                <a:hlinkClick r:id="rId8"/>
              </a:rPr>
              <a:t>https://cdn3.vectorstock.com/i/1000x1000/77/52/carrot-icon-cartoon-style-on-white-background-vector-8177752.jpg</a:t>
            </a:r>
            <a:endParaRPr lang="ru-RU" sz="1400" dirty="0" smtClean="0"/>
          </a:p>
          <a:p>
            <a:r>
              <a:rPr lang="ru-RU" sz="1400" dirty="0" smtClean="0"/>
              <a:t>Кабачок </a:t>
            </a:r>
            <a:r>
              <a:rPr lang="en-US" sz="1400" dirty="0" smtClean="0">
                <a:hlinkClick r:id="rId9"/>
              </a:rPr>
              <a:t>https://nukadeti.ru/content/images/essence/color/795/1190.jpg</a:t>
            </a:r>
            <a:endParaRPr lang="ru-RU" sz="1400" dirty="0" smtClean="0"/>
          </a:p>
          <a:p>
            <a:r>
              <a:rPr lang="ru-RU" sz="1400" dirty="0" smtClean="0"/>
              <a:t>Лук </a:t>
            </a:r>
            <a:r>
              <a:rPr lang="en-US" sz="1400" dirty="0" smtClean="0">
                <a:hlinkClick r:id="rId10"/>
              </a:rPr>
              <a:t>https://avatars.mds.yandex.net/get-pdb/1364974/1483cf74-55c6-4f37-a279-f6e6505cdb23/s1200</a:t>
            </a:r>
            <a:endParaRPr lang="ru-RU" sz="1400" dirty="0" smtClean="0"/>
          </a:p>
          <a:p>
            <a:r>
              <a:rPr lang="ru-RU" sz="1400" dirty="0" smtClean="0"/>
              <a:t>Горох </a:t>
            </a:r>
            <a:r>
              <a:rPr lang="en-US" sz="1400" dirty="0" smtClean="0">
                <a:hlinkClick r:id="rId11"/>
              </a:rPr>
              <a:t>https://cdn2.vectorstock.com/i/1000x1000/69/16/cute-hand-drawn-sweet-pea-vector-2076916.jpg</a:t>
            </a:r>
            <a:endParaRPr lang="ru-RU" sz="1400" dirty="0" smtClean="0"/>
          </a:p>
          <a:p>
            <a:r>
              <a:rPr lang="ru-RU" sz="1400" dirty="0" smtClean="0"/>
              <a:t>Картофель </a:t>
            </a:r>
            <a:r>
              <a:rPr lang="en-US" sz="1400" dirty="0" smtClean="0">
                <a:hlinkClick r:id="rId12"/>
              </a:rPr>
              <a:t>https://yt3.ggpht.com/a/AGF-l7_DhTh2ekivQvc_gUmV64pLWpyxx61FFNvw8A=s900-c-k-c0xffffffff-no-rj-mo</a:t>
            </a:r>
            <a:endParaRPr lang="ru-RU" sz="1400" dirty="0" smtClean="0"/>
          </a:p>
          <a:p>
            <a:r>
              <a:rPr lang="ru-RU" sz="1400" dirty="0" smtClean="0"/>
              <a:t>Капуста </a:t>
            </a:r>
            <a:r>
              <a:rPr lang="ru-RU" sz="1400" dirty="0" smtClean="0">
                <a:hlinkClick r:id="rId13"/>
              </a:rPr>
              <a:t> </a:t>
            </a:r>
            <a:r>
              <a:rPr lang="en-US" sz="1400" dirty="0" smtClean="0">
                <a:hlinkClick r:id="rId13"/>
              </a:rPr>
              <a:t>https://3.bp.blogspot.com/-SU3RtXVtgPs/Wesmz_AHazI/AAAAAAAACEE/vT3nM9R6tMgCwPqz5UmuEObveV7ndoY4QCLcBGAs/s1600/Cabbage_PNG_Clip_Art-1523.png</a:t>
            </a:r>
            <a:endParaRPr lang="ru-RU" sz="1400" dirty="0" smtClean="0"/>
          </a:p>
          <a:p>
            <a:r>
              <a:rPr lang="ru-RU" sz="1400" dirty="0" smtClean="0"/>
              <a:t>Свёкла </a:t>
            </a:r>
            <a:r>
              <a:rPr lang="en-US" sz="1400" dirty="0" smtClean="0">
                <a:hlinkClick r:id="rId14"/>
              </a:rPr>
              <a:t>https://slide-share.ru/image/1210860.jpeg</a:t>
            </a:r>
            <a:endParaRPr lang="ru-RU" sz="1400" dirty="0" smtClean="0"/>
          </a:p>
          <a:p>
            <a:r>
              <a:rPr lang="ru-RU" sz="1400" dirty="0" smtClean="0"/>
              <a:t>Тарелка </a:t>
            </a:r>
            <a:r>
              <a:rPr lang="en-US" sz="1400" dirty="0" smtClean="0">
                <a:hlinkClick r:id="rId15"/>
              </a:rPr>
              <a:t>https://cdn.pixabay.com/photo/2013/07/13/14/03/dog-bowl-162044_1280.png</a:t>
            </a:r>
            <a:endParaRPr lang="ru-RU" sz="1400" dirty="0" smtClean="0"/>
          </a:p>
          <a:p>
            <a:r>
              <a:rPr lang="ru-RU" sz="1400" dirty="0" smtClean="0"/>
              <a:t>Графин </a:t>
            </a:r>
            <a:r>
              <a:rPr lang="en-US" sz="1400" dirty="0" smtClean="0">
                <a:hlinkClick r:id="rId16"/>
              </a:rPr>
              <a:t>https://static2.kupivip.ru/V0/00/35/79/21/spiegelau-grafin_bacchus-1b.jpg</a:t>
            </a:r>
            <a:endParaRPr lang="ru-RU" sz="1400" dirty="0" smtClean="0"/>
          </a:p>
          <a:p>
            <a:r>
              <a:rPr lang="ru-RU" sz="1400" dirty="0" smtClean="0"/>
              <a:t>Салатница </a:t>
            </a:r>
            <a:r>
              <a:rPr lang="en-US" sz="1400" dirty="0" smtClean="0">
                <a:hlinkClick r:id="rId17"/>
              </a:rPr>
              <a:t>https://cdn.lbtq.io/productImage/original/20171026/102/20171026102429_003720636_1.jpg</a:t>
            </a:r>
            <a:endParaRPr lang="ru-RU" sz="1400" dirty="0" smtClean="0"/>
          </a:p>
          <a:p>
            <a:r>
              <a:rPr lang="ru-RU" sz="1400" dirty="0" smtClean="0"/>
              <a:t>Банка </a:t>
            </a:r>
            <a:r>
              <a:rPr lang="en-US" sz="1400" dirty="0" smtClean="0">
                <a:hlinkClick r:id="rId18"/>
              </a:rPr>
              <a:t>https://img2.freepng.ru/20180514/tcq/kisspng-mason-jar-biscuit-jars-clip-art-5af9e371eaf365.2152592115263261299624.jpg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164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«Поварята»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 и Андрей</dc:creator>
  <cp:lastModifiedBy>Андрей</cp:lastModifiedBy>
  <cp:revision>34</cp:revision>
  <dcterms:created xsi:type="dcterms:W3CDTF">2020-02-11T16:37:00Z</dcterms:created>
  <dcterms:modified xsi:type="dcterms:W3CDTF">2020-02-16T12:10:24Z</dcterms:modified>
</cp:coreProperties>
</file>