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257" r:id="rId3"/>
    <p:sldId id="294" r:id="rId4"/>
    <p:sldId id="295" r:id="rId5"/>
    <p:sldId id="296" r:id="rId6"/>
    <p:sldId id="297" r:id="rId7"/>
    <p:sldId id="298" r:id="rId8"/>
    <p:sldId id="299" r:id="rId9"/>
    <p:sldId id="300" r:id="rId10"/>
    <p:sldId id="301" r:id="rId11"/>
    <p:sldId id="302" r:id="rId12"/>
    <p:sldId id="303" r:id="rId13"/>
    <p:sldId id="304" r:id="rId14"/>
    <p:sldId id="305" r:id="rId15"/>
    <p:sldId id="306" r:id="rId16"/>
    <p:sldId id="308" r:id="rId17"/>
    <p:sldId id="309" r:id="rId18"/>
    <p:sldId id="310" r:id="rId19"/>
    <p:sldId id="311" r:id="rId20"/>
    <p:sldId id="312" r:id="rId21"/>
    <p:sldId id="313" r:id="rId22"/>
    <p:sldId id="314" r:id="rId23"/>
    <p:sldId id="315" r:id="rId24"/>
    <p:sldId id="316" r:id="rId25"/>
    <p:sldId id="317" r:id="rId26"/>
    <p:sldId id="318" r:id="rId27"/>
    <p:sldId id="321" r:id="rId28"/>
    <p:sldId id="320" r:id="rId29"/>
    <p:sldId id="319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6C0000"/>
    <a:srgbClr val="753805"/>
    <a:srgbClr val="7A0000"/>
    <a:srgbClr val="2A7E54"/>
    <a:srgbClr val="FFFFCC"/>
    <a:srgbClr val="226845"/>
    <a:srgbClr val="1D591D"/>
    <a:srgbClr val="2A7E2A"/>
    <a:srgbClr val="006000"/>
    <a:srgbClr val="0033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-2892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8C188D-7AA0-4BD6-A8D1-BDB690168CBD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F235FC-491D-4CE6-9FA4-CB21228CBBC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8D49EF-2A19-4707-95FB-9FFA73A11003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B559DF-501B-481A-AC4F-FF644672BCC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559DF-501B-481A-AC4F-FF644672BCC3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559DF-501B-481A-AC4F-FF644672BCC3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86DDDE-3C24-42F7-AD86-2E92357493A0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51720" y="1628800"/>
            <a:ext cx="5112568" cy="3312368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600" b="1" spc="300" dirty="0" smtClean="0">
                <a:ln w="11430"/>
                <a:blipFill dpi="0" rotWithShape="1">
                  <a:blip r:embed="rId3"/>
                  <a:srcRect/>
                  <a:stretch>
                    <a:fillRect/>
                  </a:stretch>
                </a:blip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Домашние животные</a:t>
            </a:r>
            <a:endParaRPr lang="ru-RU" sz="6600" b="1" spc="300" dirty="0">
              <a:ln w="11430"/>
              <a:blipFill dpi="0" rotWithShape="1">
                <a:blip r:embed="rId3"/>
                <a:srcRect/>
                <a:stretch>
                  <a:fillRect/>
                </a:stretch>
              </a:blip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274638"/>
            <a:ext cx="6851104" cy="1143000"/>
          </a:xfrm>
        </p:spPr>
        <p:txBody>
          <a:bodyPr>
            <a:noAutofit/>
          </a:bodyPr>
          <a:lstStyle/>
          <a:p>
            <a:r>
              <a:rPr lang="ru-RU" sz="2400" dirty="0" smtClean="0"/>
              <a:t>Послушай загадку, назови скорей отгадку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Кто я – догадайтесь сами.</a:t>
            </a:r>
          </a:p>
          <a:p>
            <a:pPr marL="0" indent="0" algn="ctr">
              <a:buNone/>
            </a:pPr>
            <a:r>
              <a:rPr lang="ru-RU" dirty="0" smtClean="0"/>
              <a:t>Я везу зимою сани,</a:t>
            </a:r>
          </a:p>
          <a:p>
            <a:pPr marL="0" indent="0" algn="ctr">
              <a:buNone/>
            </a:pPr>
            <a:r>
              <a:rPr lang="ru-RU" dirty="0" smtClean="0"/>
              <a:t>Что легко скользят по снегу.</a:t>
            </a:r>
          </a:p>
          <a:p>
            <a:pPr marL="0" indent="0" algn="ctr">
              <a:buNone/>
            </a:pPr>
            <a:r>
              <a:rPr lang="ru-RU" dirty="0" smtClean="0"/>
              <a:t>Летом я везу телегу.</a:t>
            </a:r>
          </a:p>
          <a:p>
            <a:pPr marL="0" indent="0" algn="ctr">
              <a:buNone/>
            </a:pPr>
            <a:r>
              <a:rPr lang="ru-RU" dirty="0" smtClean="0"/>
              <a:t>(Лошадь)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1768711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548680"/>
            <a:ext cx="6851104" cy="1143000"/>
          </a:xfrm>
        </p:spPr>
        <p:txBody>
          <a:bodyPr>
            <a:noAutofit/>
          </a:bodyPr>
          <a:lstStyle/>
          <a:p>
            <a:r>
              <a:rPr lang="ru-RU" sz="1800" dirty="0"/>
              <a:t>«Лошадь – прекрасное, благородное животное. </a:t>
            </a:r>
            <a:r>
              <a:rPr lang="ru-RU" sz="2000" dirty="0"/>
              <a:t>У нее </a:t>
            </a:r>
            <a:r>
              <a:rPr lang="ru-RU" sz="1800" dirty="0"/>
              <a:t>крупное тело, сильные стройные ноги, оканчивающиеся копытами, густые пышные грива и хвост, стоячие уши и большие умные глаза».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71800" y="1988840"/>
            <a:ext cx="5658777" cy="45259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172490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274638"/>
            <a:ext cx="6923112" cy="1143000"/>
          </a:xfrm>
        </p:spPr>
        <p:txBody>
          <a:bodyPr>
            <a:normAutofit fontScale="90000"/>
          </a:bodyPr>
          <a:lstStyle/>
          <a:p>
            <a:r>
              <a:rPr lang="ru-RU" sz="3600" dirty="0"/>
              <a:t>Дидактическая игра 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«</a:t>
            </a:r>
            <a:r>
              <a:rPr lang="ru-RU" sz="3600" dirty="0"/>
              <a:t>Назови семью»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79712" y="1988840"/>
            <a:ext cx="6818181" cy="45259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712190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6707088" cy="1143000"/>
          </a:xfrm>
        </p:spPr>
        <p:txBody>
          <a:bodyPr>
            <a:noAutofit/>
          </a:bodyPr>
          <a:lstStyle/>
          <a:p>
            <a:r>
              <a:rPr lang="ru-RU" sz="2400" dirty="0" smtClean="0"/>
              <a:t>Послушай загадку, назови скорей отгадку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23728" y="1600200"/>
            <a:ext cx="6563072" cy="452596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Есть </a:t>
            </a:r>
            <a:r>
              <a:rPr lang="ru-RU" dirty="0"/>
              <a:t>бородка, шерсть и ножки,</a:t>
            </a:r>
          </a:p>
          <a:p>
            <a:pPr marL="0" indent="0" algn="ctr">
              <a:buNone/>
            </a:pPr>
            <a:r>
              <a:rPr lang="ru-RU" dirty="0"/>
              <a:t>Ушки, хвост, а также рожки.</a:t>
            </a:r>
          </a:p>
          <a:p>
            <a:pPr marL="0" indent="0" algn="ctr">
              <a:buNone/>
            </a:pPr>
            <a:r>
              <a:rPr lang="ru-RU" dirty="0"/>
              <a:t>Хоть я блею, не пою –</a:t>
            </a:r>
          </a:p>
          <a:p>
            <a:pPr marL="0" indent="0" algn="ctr">
              <a:buNone/>
            </a:pPr>
            <a:r>
              <a:rPr lang="ru-RU" dirty="0"/>
              <a:t>Молоко тебе даю.</a:t>
            </a:r>
          </a:p>
          <a:p>
            <a:pPr marL="0" indent="0" algn="ctr">
              <a:buNone/>
            </a:pPr>
            <a:r>
              <a:rPr lang="ru-RU" dirty="0"/>
              <a:t>Я такая егоза!</a:t>
            </a:r>
          </a:p>
          <a:p>
            <a:pPr marL="0" indent="0" algn="ctr">
              <a:buNone/>
            </a:pPr>
            <a:r>
              <a:rPr lang="ru-RU" dirty="0"/>
              <a:t>И бодаюсь, я ...</a:t>
            </a:r>
          </a:p>
          <a:p>
            <a:pPr marL="0" indent="0" algn="ctr">
              <a:buNone/>
            </a:pPr>
            <a:r>
              <a:rPr lang="ru-RU" dirty="0"/>
              <a:t>(Коза.)</a:t>
            </a:r>
          </a:p>
        </p:txBody>
      </p:sp>
    </p:spTree>
    <p:extLst>
      <p:ext uri="{BB962C8B-B14F-4D97-AF65-F5344CB8AC3E}">
        <p14:creationId xmlns="" xmlns:p14="http://schemas.microsoft.com/office/powerpoint/2010/main" val="2543365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274638"/>
            <a:ext cx="6851104" cy="1714202"/>
          </a:xfrm>
        </p:spPr>
        <p:txBody>
          <a:bodyPr>
            <a:noAutofit/>
          </a:bodyPr>
          <a:lstStyle/>
          <a:p>
            <a:r>
              <a:rPr lang="ru-RU" sz="2000" dirty="0"/>
              <a:t>«Коза – небольшое животное, тело ее покрыто густой шерстью. Ноги у козы высокие, стройные, хвост – короткий. У козы большие серо-зеленые глаза, стоячие уши, а голова украшена острыми рожками».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07759" y="2348880"/>
            <a:ext cx="6279041" cy="418963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643588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274638"/>
            <a:ext cx="6851104" cy="114300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«</a:t>
            </a:r>
            <a:r>
              <a:rPr lang="ru-RU" sz="2800" dirty="0" smtClean="0"/>
              <a:t>Добавь слово «козленок», </a:t>
            </a:r>
            <a:br>
              <a:rPr lang="ru-RU" sz="2800" dirty="0" smtClean="0"/>
            </a:br>
            <a:r>
              <a:rPr lang="ru-RU" sz="2800" dirty="0" smtClean="0"/>
              <a:t>изменив его правильно» 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11760" y="1600200"/>
            <a:ext cx="627504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- у меня есть </a:t>
            </a:r>
            <a:r>
              <a:rPr lang="ru-RU" dirty="0" smtClean="0"/>
              <a:t>…козленок</a:t>
            </a:r>
            <a:r>
              <a:rPr lang="ru-RU" dirty="0"/>
              <a:t>;</a:t>
            </a:r>
          </a:p>
          <a:p>
            <a:pPr marL="0" indent="0" algn="ctr">
              <a:buNone/>
            </a:pPr>
            <a:r>
              <a:rPr lang="ru-RU" dirty="0"/>
              <a:t>- у меня нет </a:t>
            </a:r>
            <a:r>
              <a:rPr lang="ru-RU" dirty="0" smtClean="0"/>
              <a:t>…козленка</a:t>
            </a:r>
            <a:r>
              <a:rPr lang="ru-RU" dirty="0"/>
              <a:t>;</a:t>
            </a:r>
          </a:p>
          <a:p>
            <a:pPr marL="0" indent="0" algn="ctr">
              <a:buNone/>
            </a:pPr>
            <a:r>
              <a:rPr lang="ru-RU" dirty="0"/>
              <a:t>- я дам травку </a:t>
            </a:r>
            <a:r>
              <a:rPr lang="ru-RU" dirty="0" smtClean="0"/>
              <a:t>…козленку</a:t>
            </a:r>
            <a:r>
              <a:rPr lang="ru-RU" dirty="0"/>
              <a:t>;</a:t>
            </a:r>
          </a:p>
          <a:p>
            <a:pPr marL="0" indent="0" algn="ctr">
              <a:buNone/>
            </a:pPr>
            <a:r>
              <a:rPr lang="ru-RU" dirty="0"/>
              <a:t>- я вижу </a:t>
            </a:r>
            <a:r>
              <a:rPr lang="ru-RU" dirty="0" smtClean="0"/>
              <a:t>…козленка</a:t>
            </a:r>
            <a:r>
              <a:rPr lang="ru-RU" dirty="0"/>
              <a:t>;</a:t>
            </a:r>
          </a:p>
          <a:p>
            <a:pPr marL="0" indent="0" algn="ctr">
              <a:buNone/>
            </a:pPr>
            <a:r>
              <a:rPr lang="ru-RU" dirty="0"/>
              <a:t>- я гуляю </a:t>
            </a:r>
            <a:r>
              <a:rPr lang="ru-RU" dirty="0" smtClean="0"/>
              <a:t>…с козленком</a:t>
            </a:r>
            <a:r>
              <a:rPr lang="ru-RU" dirty="0"/>
              <a:t>;</a:t>
            </a:r>
          </a:p>
          <a:p>
            <a:pPr marL="0" indent="0" algn="ctr">
              <a:buNone/>
            </a:pPr>
            <a:r>
              <a:rPr lang="ru-RU" dirty="0"/>
              <a:t>- я думаю </a:t>
            </a:r>
            <a:r>
              <a:rPr lang="ru-RU" dirty="0" smtClean="0"/>
              <a:t>…о </a:t>
            </a:r>
            <a:r>
              <a:rPr lang="ru-RU" dirty="0"/>
              <a:t>козленке.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7451930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274638"/>
            <a:ext cx="6779096" cy="1143000"/>
          </a:xfrm>
        </p:spPr>
        <p:txBody>
          <a:bodyPr>
            <a:noAutofit/>
          </a:bodyPr>
          <a:lstStyle/>
          <a:p>
            <a:r>
              <a:rPr lang="ru-RU" sz="3200" dirty="0"/>
              <a:t>Дидактическая игра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«Назови </a:t>
            </a:r>
            <a:r>
              <a:rPr lang="ru-RU" sz="3200" dirty="0"/>
              <a:t>семью»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746" y="1916832"/>
            <a:ext cx="6400351" cy="4525963"/>
          </a:xfrm>
        </p:spPr>
      </p:pic>
    </p:spTree>
    <p:extLst>
      <p:ext uri="{BB962C8B-B14F-4D97-AF65-F5344CB8AC3E}">
        <p14:creationId xmlns="" xmlns:p14="http://schemas.microsoft.com/office/powerpoint/2010/main" val="627974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274638"/>
            <a:ext cx="6635080" cy="1143000"/>
          </a:xfrm>
        </p:spPr>
        <p:txBody>
          <a:bodyPr>
            <a:noAutofit/>
          </a:bodyPr>
          <a:lstStyle/>
          <a:p>
            <a:r>
              <a:rPr lang="ru-RU" sz="2400" dirty="0" smtClean="0"/>
              <a:t>Послушай загадку, назови скорей отгадку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95736" y="1600200"/>
            <a:ext cx="6491064" cy="4525963"/>
          </a:xfrm>
        </p:spPr>
        <p:txBody>
          <a:bodyPr/>
          <a:lstStyle/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Блеет </a:t>
            </a:r>
            <a:r>
              <a:rPr lang="ru-RU" dirty="0"/>
              <a:t>жалобно: «Б-е-е, б-е-е!» </a:t>
            </a:r>
          </a:p>
          <a:p>
            <a:pPr marL="0" indent="0" algn="ctr">
              <a:buNone/>
            </a:pPr>
            <a:r>
              <a:rPr lang="ru-RU" dirty="0"/>
              <a:t>Травку </a:t>
            </a:r>
            <a:r>
              <a:rPr lang="ru-RU" dirty="0" smtClean="0"/>
              <a:t>щиплет </a:t>
            </a:r>
            <a:r>
              <a:rPr lang="ru-RU" dirty="0"/>
              <a:t>во дворе, </a:t>
            </a:r>
          </a:p>
          <a:p>
            <a:pPr marL="0" indent="0" algn="ctr">
              <a:buNone/>
            </a:pPr>
            <a:r>
              <a:rPr lang="ru-RU" dirty="0"/>
              <a:t>Шубка в завитых колечках, </a:t>
            </a:r>
          </a:p>
          <a:p>
            <a:pPr marL="0" indent="0" algn="ctr">
              <a:buNone/>
            </a:pPr>
            <a:r>
              <a:rPr lang="ru-RU" dirty="0"/>
              <a:t>А зовут её … (овечка) </a:t>
            </a:r>
          </a:p>
        </p:txBody>
      </p:sp>
    </p:spTree>
    <p:extLst>
      <p:ext uri="{BB962C8B-B14F-4D97-AF65-F5344CB8AC3E}">
        <p14:creationId xmlns="" xmlns:p14="http://schemas.microsoft.com/office/powerpoint/2010/main" val="25163422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274638"/>
            <a:ext cx="6563072" cy="1642194"/>
          </a:xfrm>
        </p:spPr>
        <p:txBody>
          <a:bodyPr>
            <a:normAutofit/>
          </a:bodyPr>
          <a:lstStyle/>
          <a:p>
            <a:r>
              <a:rPr lang="ru-RU" sz="1800" dirty="0"/>
              <a:t>«Овца (или баран)- Это небольшое животное. Её тело покрыто густой курчавой шерстью. У овцы стройные ноги, оканчивающиеся копытами, крутой, выпуклый лоб и маленькие рожки».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43808" y="2132856"/>
            <a:ext cx="5608144" cy="42100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781488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274638"/>
            <a:ext cx="6779096" cy="1143000"/>
          </a:xfrm>
        </p:spPr>
        <p:txBody>
          <a:bodyPr>
            <a:noAutofit/>
          </a:bodyPr>
          <a:lstStyle/>
          <a:p>
            <a:r>
              <a:rPr lang="ru-RU" sz="3200" dirty="0"/>
              <a:t>Дидактическая игра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«</a:t>
            </a:r>
            <a:r>
              <a:rPr lang="ru-RU" sz="3200" dirty="0"/>
              <a:t>Увидел – не увидел»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23728" y="1600200"/>
            <a:ext cx="6563072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Закончи предложения по образцу: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«</a:t>
            </a:r>
            <a:r>
              <a:rPr lang="ru-RU" dirty="0"/>
              <a:t>Вовка увидел две овцы и не увидел одну овцу».</a:t>
            </a:r>
          </a:p>
          <a:p>
            <a:pPr marL="0" indent="0">
              <a:buNone/>
            </a:pPr>
            <a:r>
              <a:rPr lang="ru-RU" dirty="0" smtClean="0"/>
              <a:t>«</a:t>
            </a:r>
            <a:r>
              <a:rPr lang="ru-RU" dirty="0"/>
              <a:t>Вовка увидел одну лошадь и не увидел пять лошадей»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797769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5"/>
          <p:cNvSpPr>
            <a:spLocks noGrp="1"/>
          </p:cNvSpPr>
          <p:nvPr>
            <p:ph idx="1"/>
          </p:nvPr>
        </p:nvSpPr>
        <p:spPr>
          <a:xfrm>
            <a:off x="1979712" y="1700808"/>
            <a:ext cx="6840760" cy="4824536"/>
          </a:xfrm>
        </p:spPr>
        <p:txBody>
          <a:bodyPr>
            <a:normAutofit fontScale="85000" lnSpcReduction="20000"/>
          </a:bodyPr>
          <a:lstStyle/>
          <a:p>
            <a:r>
              <a:rPr lang="ru-RU" i="1" dirty="0" smtClean="0"/>
              <a:t>Образовательные цели</a:t>
            </a:r>
            <a:r>
              <a:rPr lang="ru-RU" dirty="0" smtClean="0"/>
              <a:t>: знакомить детей с домашними животными и их детёнышами: кошка, котенок;  корова, теленок; лошадь, жеребенок; собака, щенок; свинья, поросенок; коза, козленок. Учить называть и сравнивать их по величине.</a:t>
            </a:r>
          </a:p>
          <a:p>
            <a:r>
              <a:rPr lang="ru-RU" i="1" dirty="0" smtClean="0"/>
              <a:t>Развивающие задачи:</a:t>
            </a:r>
            <a:r>
              <a:rPr lang="ru-RU" dirty="0" smtClean="0"/>
              <a:t> развитие связной речи, любознательности, усвоение словаря по теме, развитие мышления, зрительного внимания.</a:t>
            </a:r>
          </a:p>
          <a:p>
            <a:r>
              <a:rPr lang="ru-RU" i="1" dirty="0" smtClean="0"/>
              <a:t>Воспитательные цели:</a:t>
            </a:r>
            <a:r>
              <a:rPr lang="ru-RU" dirty="0" smtClean="0"/>
              <a:t> воспитание любви и бережного отношения к домашним животным.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dirty="0"/>
          </a:p>
        </p:txBody>
      </p:sp>
      <p:pic>
        <p:nvPicPr>
          <p:cNvPr id="20" name="Рисунок 19" descr="Рисунок3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835696" y="636372"/>
            <a:ext cx="6839147" cy="920420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979712" y="332656"/>
            <a:ext cx="6840760" cy="778098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endParaRPr lang="ru-RU" dirty="0">
              <a:solidFill>
                <a:srgbClr val="7A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274638"/>
            <a:ext cx="6419056" cy="1143000"/>
          </a:xfrm>
        </p:spPr>
        <p:txBody>
          <a:bodyPr>
            <a:normAutofit/>
          </a:bodyPr>
          <a:lstStyle/>
          <a:p>
            <a:r>
              <a:rPr lang="ru-RU" sz="2700" dirty="0" smtClean="0"/>
              <a:t>Послушай загадку, назови скорей отгадк</a:t>
            </a:r>
            <a:r>
              <a:rPr lang="ru-RU" sz="2400" dirty="0" smtClean="0"/>
              <a:t>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07704" y="1600200"/>
            <a:ext cx="6779096" cy="4525963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Ест </a:t>
            </a:r>
            <a:r>
              <a:rPr lang="ru-RU" dirty="0"/>
              <a:t>траву, жуёт, молчит…</a:t>
            </a:r>
          </a:p>
          <a:p>
            <a:pPr marL="0" indent="0" algn="ctr">
              <a:buNone/>
            </a:pPr>
            <a:r>
              <a:rPr lang="ru-RU" dirty="0"/>
              <a:t>А потом полдня мычит:</a:t>
            </a:r>
          </a:p>
          <a:p>
            <a:pPr marL="0" indent="0" algn="ctr">
              <a:buNone/>
            </a:pPr>
            <a:r>
              <a:rPr lang="ru-RU" dirty="0"/>
              <a:t>- Мне погладите бока –</a:t>
            </a:r>
          </a:p>
          <a:p>
            <a:pPr marL="0" indent="0" algn="ctr">
              <a:buNone/>
            </a:pPr>
            <a:r>
              <a:rPr lang="ru-RU" dirty="0"/>
              <a:t>Дам парного молока!</a:t>
            </a:r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dirty="0"/>
              <a:t>(Корова)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2159243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274638"/>
            <a:ext cx="6635080" cy="1642194"/>
          </a:xfrm>
        </p:spPr>
        <p:txBody>
          <a:bodyPr>
            <a:normAutofit/>
          </a:bodyPr>
          <a:lstStyle/>
          <a:p>
            <a:r>
              <a:rPr lang="ru-RU" sz="1800" dirty="0"/>
              <a:t>«Корова. Тело у коровы широкое, с округлыми раздутыми боками, ноги короткие, длинный сильный хвост напоминает метелку. У коровы крупная голова с загнутыми вверх рогами, стоячие уши, которыми она хорошо слышит, и большие темно-карие бархатистые глаза».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23728" y="2204864"/>
            <a:ext cx="6675900" cy="433876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312158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/>
              <a:t>Дидактическая игра 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«</a:t>
            </a:r>
            <a:r>
              <a:rPr lang="ru-RU" sz="3600" dirty="0"/>
              <a:t>Назови семью»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19300" y="2132856"/>
            <a:ext cx="6667500" cy="41814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612910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274638"/>
            <a:ext cx="6419056" cy="1143000"/>
          </a:xfrm>
        </p:spPr>
        <p:txBody>
          <a:bodyPr>
            <a:noAutofit/>
          </a:bodyPr>
          <a:lstStyle/>
          <a:p>
            <a:r>
              <a:rPr lang="ru-RU" sz="2400" dirty="0" smtClean="0"/>
              <a:t>Послушай загадку, назови скорей отгадку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79712" y="1600200"/>
            <a:ext cx="6707088" cy="4525963"/>
          </a:xfrm>
        </p:spPr>
        <p:txBody>
          <a:bodyPr/>
          <a:lstStyle/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У </a:t>
            </a:r>
            <a:r>
              <a:rPr lang="ru-RU" dirty="0"/>
              <a:t>меня есть пятачок,</a:t>
            </a:r>
          </a:p>
          <a:p>
            <a:pPr marL="0" indent="0" algn="ctr">
              <a:buNone/>
            </a:pPr>
            <a:r>
              <a:rPr lang="ru-RU" dirty="0"/>
              <a:t>Вместо хвостика крючок,</a:t>
            </a:r>
          </a:p>
          <a:p>
            <a:pPr marL="0" indent="0" algn="ctr">
              <a:buNone/>
            </a:pPr>
            <a:r>
              <a:rPr lang="ru-RU" dirty="0"/>
              <a:t>В луже я лежать люблю</a:t>
            </a:r>
          </a:p>
          <a:p>
            <a:pPr marL="0" indent="0" algn="ctr">
              <a:buNone/>
            </a:pPr>
            <a:r>
              <a:rPr lang="ru-RU" dirty="0"/>
              <a:t>И похрюкивать: «Хрю! Хрю!»</a:t>
            </a:r>
          </a:p>
          <a:p>
            <a:pPr marL="0" indent="0" algn="ctr">
              <a:buNone/>
            </a:pPr>
            <a:r>
              <a:rPr lang="ru-RU" dirty="0"/>
              <a:t>(Свинья).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667007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6707088" cy="1570186"/>
          </a:xfrm>
        </p:spPr>
        <p:txBody>
          <a:bodyPr>
            <a:normAutofit fontScale="90000"/>
          </a:bodyPr>
          <a:lstStyle/>
          <a:p>
            <a:r>
              <a:rPr lang="ru-RU" sz="1800" dirty="0"/>
              <a:t>«Свинья. У свиньи клинообразная голова, оканчивающаяся круглым пятачком, большие стоячие уши и совсем маленькие подслеповатые глазки. Видит свинья плохо, а вот слух и обоняние у нее прекрасные. У Хавроньи Ивановны толстое округлое тело, хвост – колечком и стройные ноги с </a:t>
            </a:r>
            <a:r>
              <a:rPr lang="ru-RU" sz="1800" dirty="0" smtClean="0"/>
              <a:t>копытцами».</a:t>
            </a:r>
            <a:endParaRPr lang="ru-RU" sz="1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988840"/>
            <a:ext cx="6050625" cy="45259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534959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274638"/>
            <a:ext cx="6635080" cy="1143000"/>
          </a:xfrm>
        </p:spPr>
        <p:txBody>
          <a:bodyPr>
            <a:normAutofit/>
          </a:bodyPr>
          <a:lstStyle/>
          <a:p>
            <a:r>
              <a:rPr lang="ru-RU" sz="2800" dirty="0"/>
              <a:t>Дидактическая игра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«</a:t>
            </a:r>
            <a:r>
              <a:rPr lang="ru-RU" sz="2800" dirty="0"/>
              <a:t>Считай и называй»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88024" y="4221088"/>
            <a:ext cx="3250456" cy="21669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8400" y="1772816"/>
            <a:ext cx="1915932" cy="14312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51720" y="3284984"/>
            <a:ext cx="1920406" cy="14326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51720" y="4797152"/>
            <a:ext cx="1920406" cy="14326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76588" y="2522515"/>
            <a:ext cx="1925929" cy="144444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39154" y="2522085"/>
            <a:ext cx="1926503" cy="144487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283968" y="168144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Помоги сосчитать и назвать животных.</a:t>
            </a:r>
          </a:p>
          <a:p>
            <a:r>
              <a:rPr lang="ru-RU" dirty="0"/>
              <a:t>Дети: «Три поросенка, </a:t>
            </a:r>
            <a:r>
              <a:rPr lang="ru-RU" dirty="0" smtClean="0"/>
              <a:t>пять </a:t>
            </a:r>
            <a:r>
              <a:rPr lang="ru-RU" dirty="0"/>
              <a:t>свиней».</a:t>
            </a:r>
          </a:p>
        </p:txBody>
      </p:sp>
    </p:spTree>
    <p:extLst>
      <p:ext uri="{BB962C8B-B14F-4D97-AF65-F5344CB8AC3E}">
        <p14:creationId xmlns="" xmlns:p14="http://schemas.microsoft.com/office/powerpoint/2010/main" val="40629967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274638"/>
            <a:ext cx="6563072" cy="850106"/>
          </a:xfrm>
        </p:spPr>
        <p:txBody>
          <a:bodyPr>
            <a:normAutofit/>
          </a:bodyPr>
          <a:lstStyle/>
          <a:p>
            <a:r>
              <a:rPr lang="ru-RU" sz="3200" dirty="0"/>
              <a:t>Голоса домашних животных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91880" y="1124744"/>
            <a:ext cx="3456384" cy="5472608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dirty="0"/>
              <a:t>Кто похлебку съел мою? –</a:t>
            </a:r>
          </a:p>
          <a:p>
            <a:pPr marL="0" indent="0">
              <a:buNone/>
            </a:pPr>
            <a:r>
              <a:rPr lang="ru-RU" dirty="0"/>
              <a:t>Свинка хрюкает:</a:t>
            </a:r>
          </a:p>
          <a:p>
            <a:pPr marL="0" indent="0">
              <a:buNone/>
            </a:pPr>
            <a:r>
              <a:rPr lang="ru-RU" dirty="0"/>
              <a:t>(Хрю-хрю)</a:t>
            </a:r>
          </a:p>
          <a:p>
            <a:pPr marL="0" indent="0">
              <a:buNone/>
            </a:pPr>
            <a:r>
              <a:rPr lang="ru-RU" dirty="0" smtClean="0"/>
              <a:t>         Дайте </a:t>
            </a:r>
            <a:r>
              <a:rPr lang="ru-RU" dirty="0"/>
              <a:t>свежей травки мне!-</a:t>
            </a:r>
          </a:p>
          <a:p>
            <a:pPr marL="0" indent="0">
              <a:buNone/>
            </a:pPr>
            <a:r>
              <a:rPr lang="ru-RU" dirty="0" smtClean="0"/>
              <a:t>         Блеет </a:t>
            </a:r>
            <a:r>
              <a:rPr lang="ru-RU" dirty="0"/>
              <a:t>козочка:</a:t>
            </a:r>
          </a:p>
          <a:p>
            <a:pPr marL="0" indent="0">
              <a:buNone/>
            </a:pPr>
            <a:r>
              <a:rPr lang="ru-RU" dirty="0" smtClean="0"/>
              <a:t>         (</a:t>
            </a:r>
            <a:r>
              <a:rPr lang="ru-RU" dirty="0" err="1" smtClean="0"/>
              <a:t>Мее-мее</a:t>
            </a:r>
            <a:r>
              <a:rPr lang="ru-RU" dirty="0" smtClean="0"/>
              <a:t>)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Молочка налили мало!-</a:t>
            </a:r>
          </a:p>
          <a:p>
            <a:pPr marL="0" indent="0">
              <a:buNone/>
            </a:pPr>
            <a:r>
              <a:rPr lang="ru-RU" dirty="0"/>
              <a:t>Кот мяукал:</a:t>
            </a:r>
          </a:p>
          <a:p>
            <a:pPr marL="0" indent="0">
              <a:buNone/>
            </a:pPr>
            <a:r>
              <a:rPr lang="ru-RU" dirty="0"/>
              <a:t>(Мяу-мяу)</a:t>
            </a:r>
          </a:p>
          <a:p>
            <a:pPr marL="0" indent="0">
              <a:buNone/>
            </a:pPr>
            <a:r>
              <a:rPr lang="ru-RU" dirty="0" smtClean="0"/>
              <a:t>         Хватай </a:t>
            </a:r>
            <a:r>
              <a:rPr lang="ru-RU" dirty="0"/>
              <a:t>вора за рукав! –</a:t>
            </a:r>
          </a:p>
          <a:p>
            <a:pPr marL="0" indent="0">
              <a:buNone/>
            </a:pPr>
            <a:r>
              <a:rPr lang="ru-RU" dirty="0" smtClean="0"/>
              <a:t>         Пес </a:t>
            </a:r>
            <a:r>
              <a:rPr lang="ru-RU" dirty="0"/>
              <a:t>залаял:</a:t>
            </a:r>
          </a:p>
          <a:p>
            <a:pPr marL="0" indent="0">
              <a:buNone/>
            </a:pPr>
            <a:r>
              <a:rPr lang="ru-RU" dirty="0" smtClean="0"/>
              <a:t>         (</a:t>
            </a:r>
            <a:r>
              <a:rPr lang="ru-RU" dirty="0"/>
              <a:t>Гав-гав-гав)</a:t>
            </a:r>
          </a:p>
          <a:p>
            <a:pPr marL="0" indent="0">
              <a:buNone/>
            </a:pPr>
            <a:r>
              <a:rPr lang="ru-RU" dirty="0"/>
              <a:t>Мой хозяин далеко!-</a:t>
            </a:r>
          </a:p>
          <a:p>
            <a:pPr marL="0" indent="0">
              <a:buNone/>
            </a:pPr>
            <a:r>
              <a:rPr lang="ru-RU" dirty="0"/>
              <a:t>Ржет лошадка:</a:t>
            </a:r>
          </a:p>
          <a:p>
            <a:pPr marL="0" indent="0">
              <a:buNone/>
            </a:pPr>
            <a:r>
              <a:rPr lang="ru-RU" dirty="0"/>
              <a:t>(Иго-</a:t>
            </a:r>
            <a:r>
              <a:rPr lang="ru-RU" dirty="0" err="1"/>
              <a:t>го</a:t>
            </a:r>
            <a:r>
              <a:rPr lang="ru-RU" dirty="0"/>
              <a:t>)</a:t>
            </a:r>
          </a:p>
          <a:p>
            <a:pPr marL="0" indent="0">
              <a:buNone/>
            </a:pPr>
            <a:r>
              <a:rPr lang="ru-RU" dirty="0" smtClean="0"/>
              <a:t>         Где </a:t>
            </a:r>
            <a:r>
              <a:rPr lang="ru-RU" dirty="0"/>
              <a:t>теленок, не пойму? –</a:t>
            </a:r>
          </a:p>
          <a:p>
            <a:pPr marL="0" indent="0">
              <a:buNone/>
            </a:pPr>
            <a:r>
              <a:rPr lang="ru-RU" dirty="0" smtClean="0"/>
              <a:t>         Замычит </a:t>
            </a:r>
            <a:r>
              <a:rPr lang="ru-RU" dirty="0"/>
              <a:t>корова:</a:t>
            </a:r>
          </a:p>
          <a:p>
            <a:pPr marL="0" indent="0">
              <a:buNone/>
            </a:pPr>
            <a:r>
              <a:rPr lang="ru-RU" dirty="0" smtClean="0"/>
              <a:t>         (</a:t>
            </a:r>
            <a:r>
              <a:rPr lang="ru-RU" dirty="0" err="1"/>
              <a:t>Му</a:t>
            </a:r>
            <a:r>
              <a:rPr lang="ru-RU" dirty="0"/>
              <a:t>-у-у)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570499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74638"/>
            <a:ext cx="7355160" cy="706090"/>
          </a:xfrm>
        </p:spPr>
        <p:txBody>
          <a:bodyPr>
            <a:noAutofit/>
          </a:bodyPr>
          <a:lstStyle/>
          <a:p>
            <a:r>
              <a:rPr lang="ru-RU" sz="2400" dirty="0" smtClean="0"/>
              <a:t>     Рассмотри картинку, назови животных</a:t>
            </a:r>
            <a:endParaRPr lang="ru-RU" sz="2400" dirty="0"/>
          </a:p>
        </p:txBody>
      </p:sp>
      <p:pic>
        <p:nvPicPr>
          <p:cNvPr id="4" name="Picture 2" descr="ФОРМИРОВАНИЕ ПРЕДСТАВЛЕНИЙ О ДОМАШНИХ ЖИВОТНЫХ У ДЕТЕЙ МЛАДШЕГО ДОШКОЛЬНОГО ВОЗРАСТА С ОБЩИМ НЕДОРАЗВИТИЕМ РЕЧИ 3 УРОВНЯ СРЕДСТВ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05" r="3410"/>
          <a:stretch>
            <a:fillRect/>
          </a:stretch>
        </p:blipFill>
        <p:spPr bwMode="auto">
          <a:xfrm>
            <a:off x="2055217" y="1124744"/>
            <a:ext cx="6837263" cy="5128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188640"/>
            <a:ext cx="7283152" cy="850106"/>
          </a:xfrm>
        </p:spPr>
        <p:txBody>
          <a:bodyPr>
            <a:noAutofit/>
          </a:bodyPr>
          <a:lstStyle/>
          <a:p>
            <a:r>
              <a:rPr lang="ru-RU" sz="2400" dirty="0" smtClean="0"/>
              <a:t>Придумай рассказ о животном, используя схему</a:t>
            </a:r>
            <a:endParaRPr lang="ru-RU" sz="2400" dirty="0"/>
          </a:p>
        </p:txBody>
      </p:sp>
      <p:pic>
        <p:nvPicPr>
          <p:cNvPr id="4" name="Picture 2" descr="&quot;Фрукты&quot;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08876"/>
            <a:ext cx="8064896" cy="5724635"/>
          </a:xfrm>
          <a:prstGeom prst="rect">
            <a:avLst/>
          </a:prstGeom>
          <a:noFill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95736" y="1600201"/>
            <a:ext cx="6491064" cy="2188839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endParaRPr lang="ru-RU" sz="4400" dirty="0" smtClean="0"/>
          </a:p>
          <a:p>
            <a:pPr marL="0" indent="0" algn="ctr">
              <a:buNone/>
            </a:pPr>
            <a:endParaRPr lang="ru-RU" sz="4400" dirty="0"/>
          </a:p>
          <a:p>
            <a:pPr marL="0" indent="0" algn="ctr">
              <a:buNone/>
            </a:pPr>
            <a:r>
              <a:rPr lang="ru-RU" sz="10900" b="1" dirty="0" smtClean="0">
                <a:solidFill>
                  <a:srgbClr val="FF0000"/>
                </a:solidFill>
              </a:rPr>
              <a:t>Молодец!</a:t>
            </a:r>
            <a:endParaRPr lang="ru-RU" sz="109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80887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274638"/>
            <a:ext cx="6995120" cy="1143000"/>
          </a:xfrm>
        </p:spPr>
        <p:txBody>
          <a:bodyPr>
            <a:noAutofit/>
          </a:bodyPr>
          <a:lstStyle/>
          <a:p>
            <a:r>
              <a:rPr lang="ru-RU" sz="2400" dirty="0" smtClean="0"/>
              <a:t>Послушай загадку, назови скорей отгадку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Я </a:t>
            </a:r>
            <a:r>
              <a:rPr lang="ru-RU" dirty="0"/>
              <a:t>хозяину служу –</a:t>
            </a:r>
          </a:p>
          <a:p>
            <a:pPr marL="0" indent="0" algn="ctr">
              <a:buNone/>
            </a:pPr>
            <a:r>
              <a:rPr lang="ru-RU" dirty="0"/>
              <a:t>Дом хозяйский сторожу,</a:t>
            </a:r>
          </a:p>
          <a:p>
            <a:pPr marL="0" indent="0" algn="ctr">
              <a:buNone/>
            </a:pPr>
            <a:r>
              <a:rPr lang="ru-RU" dirty="0"/>
              <a:t>Я рычу и громко лаю,</a:t>
            </a:r>
          </a:p>
          <a:p>
            <a:pPr marL="0" indent="0" algn="ctr">
              <a:buNone/>
            </a:pPr>
            <a:r>
              <a:rPr lang="ru-RU" dirty="0"/>
              <a:t>И чужих я прогоняю.</a:t>
            </a:r>
          </a:p>
          <a:p>
            <a:pPr marL="0" indent="0" algn="ctr">
              <a:buNone/>
            </a:pPr>
            <a:r>
              <a:rPr lang="ru-RU" dirty="0"/>
              <a:t>(Собака)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7998397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«Самым первым животным, которого человек сделал своим </a:t>
            </a:r>
            <a:r>
              <a:rPr lang="ru-RU" sz="2400" dirty="0" smtClean="0"/>
              <a:t>другом, </a:t>
            </a:r>
            <a:r>
              <a:rPr lang="ru-RU" sz="2400" dirty="0"/>
              <a:t>была собака».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95736" y="1556792"/>
            <a:ext cx="6296017" cy="45259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156600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Дидактическая игра «Назови семью»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59" t="15910" r="4155"/>
          <a:stretch/>
        </p:blipFill>
        <p:spPr>
          <a:xfrm>
            <a:off x="2134071" y="1700808"/>
            <a:ext cx="6552729" cy="4453955"/>
          </a:xfrm>
        </p:spPr>
      </p:pic>
    </p:spTree>
    <p:extLst>
      <p:ext uri="{BB962C8B-B14F-4D97-AF65-F5344CB8AC3E}">
        <p14:creationId xmlns="" xmlns:p14="http://schemas.microsoft.com/office/powerpoint/2010/main" val="31087641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274638"/>
            <a:ext cx="7283152" cy="114300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Послушай загадку, назови скорей отгадку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Хоть </a:t>
            </a:r>
            <a:r>
              <a:rPr lang="ru-RU" dirty="0"/>
              <a:t>и бархатные лапки,</a:t>
            </a:r>
          </a:p>
          <a:p>
            <a:pPr marL="0" indent="0" algn="ctr">
              <a:buNone/>
            </a:pPr>
            <a:r>
              <a:rPr lang="ru-RU" dirty="0"/>
              <a:t>Но зовут меня «царапкой»,</a:t>
            </a:r>
          </a:p>
          <a:p>
            <a:pPr marL="0" indent="0" algn="ctr">
              <a:buNone/>
            </a:pPr>
            <a:r>
              <a:rPr lang="ru-RU" dirty="0"/>
              <a:t>Мышек ловко я ловлю,</a:t>
            </a:r>
          </a:p>
          <a:p>
            <a:pPr marL="0" indent="0" algn="ctr">
              <a:buNone/>
            </a:pPr>
            <a:r>
              <a:rPr lang="ru-RU" dirty="0"/>
              <a:t>Молоко из блюдца пью.</a:t>
            </a:r>
          </a:p>
          <a:p>
            <a:pPr marL="0" indent="0" algn="ctr">
              <a:buNone/>
            </a:pPr>
            <a:r>
              <a:rPr lang="ru-RU" dirty="0"/>
              <a:t>(Кошка).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63317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60648"/>
            <a:ext cx="7571184" cy="1354162"/>
          </a:xfrm>
        </p:spPr>
        <p:txBody>
          <a:bodyPr>
            <a:normAutofit fontScale="90000"/>
          </a:bodyPr>
          <a:lstStyle/>
          <a:p>
            <a:r>
              <a:rPr lang="ru-RU" sz="2400" dirty="0"/>
              <a:t>«Кошка – гибкое, изящное и очень чистоплотное животное. Она любит своих хозяев, свой дом, ей нравится понежиться в тепле и уюте, подремать на солнышке или в мягком кресле».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83768" y="2060848"/>
            <a:ext cx="6034617" cy="45259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541895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/>
              <a:t>Дидактическая игра «Считай и называй»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19826" r="18831"/>
          <a:stretch/>
        </p:blipFill>
        <p:spPr>
          <a:xfrm>
            <a:off x="6588224" y="4341191"/>
            <a:ext cx="1872208" cy="22890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95736" y="4013272"/>
            <a:ext cx="2674193" cy="26169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/>
          <a:srcRect t="20835"/>
          <a:stretch/>
        </p:blipFill>
        <p:spPr>
          <a:xfrm>
            <a:off x="2483768" y="1397213"/>
            <a:ext cx="5544616" cy="253468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085440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274638"/>
            <a:ext cx="6779096" cy="1143000"/>
          </a:xfrm>
        </p:spPr>
        <p:txBody>
          <a:bodyPr>
            <a:noAutofit/>
          </a:bodyPr>
          <a:lstStyle/>
          <a:p>
            <a:r>
              <a:rPr lang="ru-RU" sz="3600" dirty="0"/>
              <a:t>Дидактическая игра 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«</a:t>
            </a:r>
            <a:r>
              <a:rPr lang="ru-RU" sz="3600" dirty="0"/>
              <a:t>Какая картинка лишняя?»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563" y="1556792"/>
            <a:ext cx="6537237" cy="4896544"/>
          </a:xfrm>
        </p:spPr>
      </p:pic>
    </p:spTree>
    <p:extLst>
      <p:ext uri="{BB962C8B-B14F-4D97-AF65-F5344CB8AC3E}">
        <p14:creationId xmlns="" xmlns:p14="http://schemas.microsoft.com/office/powerpoint/2010/main" val="226423949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6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C0000"/>
      </a:hlink>
      <a:folHlink>
        <a:srgbClr val="974806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2028</TotalTime>
  <Words>703</Words>
  <Application>Microsoft Office PowerPoint</Application>
  <PresentationFormat>Экран (4:3)</PresentationFormat>
  <Paragraphs>110</Paragraphs>
  <Slides>29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Домашние животные</vt:lpstr>
      <vt:lpstr>Слайд 2</vt:lpstr>
      <vt:lpstr>Послушай загадку, назови скорей отгадку</vt:lpstr>
      <vt:lpstr>«Самым первым животным, которого человек сделал своим другом, была собака». </vt:lpstr>
      <vt:lpstr>Дидактическая игра «Назови семью»</vt:lpstr>
      <vt:lpstr>Послушай загадку, назови скорей отгадку</vt:lpstr>
      <vt:lpstr>«Кошка – гибкое, изящное и очень чистоплотное животное. Она любит своих хозяев, свой дом, ей нравится понежиться в тепле и уюте, подремать на солнышке или в мягком кресле». </vt:lpstr>
      <vt:lpstr>Дидактическая игра «Считай и называй» </vt:lpstr>
      <vt:lpstr>Дидактическая игра  «Какая картинка лишняя?»</vt:lpstr>
      <vt:lpstr>Послушай загадку, назови скорей отгадку</vt:lpstr>
      <vt:lpstr>«Лошадь – прекрасное, благородное животное. У нее крупное тело, сильные стройные ноги, оканчивающиеся копытами, густые пышные грива и хвост, стоячие уши и большие умные глаза». </vt:lpstr>
      <vt:lpstr>Дидактическая игра  «Назови семью» </vt:lpstr>
      <vt:lpstr>Послушай загадку, назови скорей отгадку</vt:lpstr>
      <vt:lpstr>«Коза – небольшое животное, тело ее покрыто густой шерстью. Ноги у козы высокие, стройные, хвост – короткий. У козы большие серо-зеленые глаза, стоячие уши, а голова украшена острыми рожками». </vt:lpstr>
      <vt:lpstr>«Добавь слово «козленок»,  изменив его правильно» </vt:lpstr>
      <vt:lpstr>Дидактическая игра  «Назови семью»</vt:lpstr>
      <vt:lpstr>Послушай загадку, назови скорей отгадку</vt:lpstr>
      <vt:lpstr>«Овца (или баран)- Это небольшое животное. Её тело покрыто густой курчавой шерстью. У овцы стройные ноги, оканчивающиеся копытами, крутой, выпуклый лоб и маленькие рожки». </vt:lpstr>
      <vt:lpstr>Дидактическая игра  «Увидел – не увидел»</vt:lpstr>
      <vt:lpstr>Послушай загадку, назови скорей отгадку</vt:lpstr>
      <vt:lpstr>«Корова. Тело у коровы широкое, с округлыми раздутыми боками, ноги короткие, длинный сильный хвост напоминает метелку. У коровы крупная голова с загнутыми вверх рогами, стоячие уши, которыми она хорошо слышит, и большие темно-карие бархатистые глаза». </vt:lpstr>
      <vt:lpstr>Дидактическая игра  «Назови семью» </vt:lpstr>
      <vt:lpstr>Послушай загадку, назови скорей отгадку</vt:lpstr>
      <vt:lpstr>«Свинья. У свиньи клинообразная голова, оканчивающаяся круглым пятачком, большие стоячие уши и совсем маленькие подслеповатые глазки. Видит свинья плохо, а вот слух и обоняние у нее прекрасные. У Хавроньи Ивановны толстое округлое тело, хвост – колечком и стройные ноги с копытцами».</vt:lpstr>
      <vt:lpstr>Дидактическая игра  «Считай и называй» </vt:lpstr>
      <vt:lpstr>Голоса домашних животных </vt:lpstr>
      <vt:lpstr>     Рассмотри картинку, назови животных</vt:lpstr>
      <vt:lpstr>Придумай рассказ о животном, используя схему</vt:lpstr>
      <vt:lpstr>Слайд 29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Елена</dc:creator>
  <cp:lastModifiedBy>Андрей</cp:lastModifiedBy>
  <cp:revision>130</cp:revision>
  <dcterms:created xsi:type="dcterms:W3CDTF">2014-08-08T16:01:14Z</dcterms:created>
  <dcterms:modified xsi:type="dcterms:W3CDTF">2020-04-20T18:02:12Z</dcterms:modified>
</cp:coreProperties>
</file>