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5" r:id="rId14"/>
    <p:sldId id="269" r:id="rId15"/>
    <p:sldId id="277" r:id="rId16"/>
    <p:sldId id="278" r:id="rId17"/>
    <p:sldId id="276" r:id="rId18"/>
    <p:sldId id="272" r:id="rId19"/>
    <p:sldId id="271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CD99-EB16-43AC-8102-FA404381110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D15-FCAC-4D7B-91F0-49A7B5454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CD99-EB16-43AC-8102-FA404381110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D15-FCAC-4D7B-91F0-49A7B5454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CD99-EB16-43AC-8102-FA404381110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D15-FCAC-4D7B-91F0-49A7B5454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CD99-EB16-43AC-8102-FA404381110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D15-FCAC-4D7B-91F0-49A7B5454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CD99-EB16-43AC-8102-FA404381110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D15-FCAC-4D7B-91F0-49A7B5454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CD99-EB16-43AC-8102-FA404381110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D15-FCAC-4D7B-91F0-49A7B5454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CD99-EB16-43AC-8102-FA404381110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D15-FCAC-4D7B-91F0-49A7B5454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CD99-EB16-43AC-8102-FA404381110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D15-FCAC-4D7B-91F0-49A7B5454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CD99-EB16-43AC-8102-FA404381110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D15-FCAC-4D7B-91F0-49A7B5454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CD99-EB16-43AC-8102-FA404381110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D15-FCAC-4D7B-91F0-49A7B5454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CD99-EB16-43AC-8102-FA404381110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D15-FCAC-4D7B-91F0-49A7B5454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6CD99-EB16-43AC-8102-FA404381110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0D15-FCAC-4D7B-91F0-49A7B5454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fourok.ru/go.html?href=https://www.stihi.ru/avtor/enegorov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bochk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51743">
            <a:off x="6232595" y="4316213"/>
            <a:ext cx="3037867" cy="2254012"/>
          </a:xfrm>
          <a:prstGeom prst="rect">
            <a:avLst/>
          </a:prstGeom>
        </p:spPr>
      </p:pic>
      <p:pic>
        <p:nvPicPr>
          <p:cNvPr id="5" name="Рисунок 4" descr="33870362-Симпатичные-гусеница-мультфильм.jpg"/>
          <p:cNvPicPr/>
          <p:nvPr/>
        </p:nvPicPr>
        <p:blipFill>
          <a:blip r:embed="rId3" cstate="print"/>
          <a:stretch>
            <a:fillRect/>
          </a:stretch>
        </p:blipFill>
        <p:spPr>
          <a:xfrm rot="20267226">
            <a:off x="-11541" y="-105988"/>
            <a:ext cx="3798276" cy="29523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2357430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Подборка материалов  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теме недели «Насекомые» 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«Цыплята»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Чтение художественной литературы: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К.Чуковского «Муха-цокотуха»,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Тараканище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В. Татарников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Зажжужала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тут оса».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П. Синявский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Штрашная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иштория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Ян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Бжехва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«Муравей», «Комар».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В.Нестеренко «Паучок».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Нищева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«На ромашке – две букашки».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Митько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«Я кузнечика ловил».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Кабардинская сказка «Крестьянин и Муравей».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В. Бианки «Приключения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муравьишки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В. Песков «Лечебница под сосной».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В. Зотов из книги «Лесная мозаика» («Божья коровка», «Кузнечик», «Майский жук»).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В.Степанова «Стрекоза».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Г. Х. Андерсен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Скребицкий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«Счастливый жучок».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33870362-Симпатичные-гусеница-мультфильм.jpg"/>
          <p:cNvPicPr/>
          <p:nvPr/>
        </p:nvPicPr>
        <p:blipFill>
          <a:blip r:embed="rId2" cstate="print"/>
          <a:stretch>
            <a:fillRect/>
          </a:stretch>
        </p:blipFill>
        <p:spPr>
          <a:xfrm rot="20133441">
            <a:off x="5786446" y="3905672"/>
            <a:ext cx="3798276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Пальчиковая гимнастика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Прилетела к нам вчера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(Машут ладошками.)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Полосатая пчела.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(На каждое название насекомого загибают один пальчик.)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за нею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шмель-шмелек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веселый мотылек,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Два жука и стрекоза,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(Делают кружочки из пальчиков и подносят к глазам.)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фонарики глаза.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Пожужжали, полетали,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(Машут ладошками.)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 усталости упали.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(Роняют ладони на стол.)</a:t>
            </a:r>
          </a:p>
          <a:p>
            <a:endParaRPr lang="ru-RU" dirty="0"/>
          </a:p>
        </p:txBody>
      </p:sp>
      <p:pic>
        <p:nvPicPr>
          <p:cNvPr id="4" name="Рисунок 3" descr="33870362-Симпатичные-гусеница-мультфильм.jpg"/>
          <p:cNvPicPr/>
          <p:nvPr/>
        </p:nvPicPr>
        <p:blipFill>
          <a:blip r:embed="rId2" cstate="print"/>
          <a:stretch>
            <a:fillRect/>
          </a:stretch>
        </p:blipFill>
        <p:spPr>
          <a:xfrm rot="20864961">
            <a:off x="6756610" y="4482882"/>
            <a:ext cx="3374791" cy="28943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Заклички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про насекомых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Божья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коровка,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Улети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на небо,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Там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твои детки,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Кушают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конфетки.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Всем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по одной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А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тебе не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одной.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Яры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пчёлушки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Медоносушки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Летите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на лужок,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Садитесь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цветок,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Собирайте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медок!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Пчёлка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гуди, В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поле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лети! С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поля лети,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Медок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неси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Свет-светлячок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Посвети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кулачок.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Посвети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немножко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Дам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тебе горошка,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Кувшин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творога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И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кусок пирога.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33870362-Симпатичные-гусеница-мультфильм.jpg"/>
          <p:cNvPicPr/>
          <p:nvPr/>
        </p:nvPicPr>
        <p:blipFill>
          <a:blip r:embed="rId2" cstate="print"/>
          <a:stretch>
            <a:fillRect/>
          </a:stretch>
        </p:blipFill>
        <p:spPr>
          <a:xfrm rot="20277046">
            <a:off x="5844513" y="3819664"/>
            <a:ext cx="3798276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«Угадай, кто?»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Цель: </a:t>
            </a:r>
            <a:r>
              <a:rPr lang="ru-RU" dirty="0" smtClean="0"/>
              <a:t>подбор к глаголу имени существительного, подходящего по </a:t>
            </a:r>
            <a:r>
              <a:rPr lang="ru-RU" dirty="0" smtClean="0"/>
              <a:t>смыслу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Стрекочет (кто?) – кузнечик</a:t>
            </a:r>
          </a:p>
          <a:p>
            <a:r>
              <a:rPr lang="ru-RU" dirty="0" smtClean="0"/>
              <a:t>Бегает (кто?) – муравей</a:t>
            </a:r>
          </a:p>
          <a:p>
            <a:r>
              <a:rPr lang="ru-RU" dirty="0" smtClean="0"/>
              <a:t>Ползает (кто?) – гусеница</a:t>
            </a:r>
          </a:p>
          <a:p>
            <a:r>
              <a:rPr lang="ru-RU" dirty="0" smtClean="0"/>
              <a:t>Звенит (кто?) – комар</a:t>
            </a:r>
          </a:p>
          <a:p>
            <a:r>
              <a:rPr lang="ru-RU" dirty="0" smtClean="0"/>
              <a:t>Собирает нектар (кто?) – пчела</a:t>
            </a:r>
          </a:p>
          <a:p>
            <a:r>
              <a:rPr lang="ru-RU" dirty="0" smtClean="0"/>
              <a:t>Жужжит (кто?) – жук</a:t>
            </a:r>
          </a:p>
          <a:p>
            <a:r>
              <a:rPr lang="ru-RU" dirty="0" smtClean="0"/>
              <a:t>Порхает (кто?) – бабочка</a:t>
            </a:r>
          </a:p>
          <a:p>
            <a:endParaRPr lang="ru-RU" dirty="0"/>
          </a:p>
        </p:txBody>
      </p:sp>
      <p:pic>
        <p:nvPicPr>
          <p:cNvPr id="4" name="Рисунок 3" descr="33870362-Симпатичные-гусеница-мультфильм.jpg"/>
          <p:cNvPicPr/>
          <p:nvPr/>
        </p:nvPicPr>
        <p:blipFill>
          <a:blip r:embed="rId2" cstate="print"/>
          <a:stretch>
            <a:fillRect/>
          </a:stretch>
        </p:blipFill>
        <p:spPr>
          <a:xfrm rot="20277046">
            <a:off x="5630199" y="3676788"/>
            <a:ext cx="3798276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Физкультминутки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Бабочка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Утром бабочка проснулась.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Потянулась, встрепенулась.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 – росой она умылась.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Два - изящно покружилась.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Три – нагнулась и присела.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четыре – улетела.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Трудолюбивая пчёлка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Пчёлка трудится весь день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рисуем руками круг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работать ей не лень.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покачиваем указательным пальцем)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цветка летит к цветку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(взмахи руками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Клеит на брюшко пыльцу.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круговые движения руками по животу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Хоботком нектар сосёт,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наклоны вниз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день много соберёт.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«раскрыть» перед собой все пальцы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Унесёт нектар в тот улей.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изображаем полёт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назад вернётся пулей.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показываем указательный палец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сотах утрамбует мёд,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топанье ногами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Скоро ведь зима придёт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поёживание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Будет пчёлкам, чем питаться.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имитация движения ложкой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Надо летом им стараться.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имитация накладывания мёда в соты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abochk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3840" y="785794"/>
            <a:ext cx="337016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«Один – много»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образование существительных в форме множественного числа.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Кузнечик –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много…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кузнечиков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Муравей –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много…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муравьёв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Гусеница –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много…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гусениц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Комар –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много…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комаров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Стрекоза –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много…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стрекоз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Пчела –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много…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пчёл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Жук –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жуков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Бабочка –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много…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бабочек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Муха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много…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мух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Оса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много…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Паук –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много…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пауков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3870362-Симпатичные-гусеница-мультфильм.jpg"/>
          <p:cNvPicPr/>
          <p:nvPr/>
        </p:nvPicPr>
        <p:blipFill>
          <a:blip r:embed="rId2" cstate="print"/>
          <a:stretch>
            <a:fillRect/>
          </a:stretch>
        </p:blipFill>
        <p:spPr>
          <a:xfrm rot="20277046">
            <a:off x="4487190" y="3300694"/>
            <a:ext cx="3798276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«Сосчитай: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дин, три, пять…»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Один </a:t>
            </a:r>
            <a:r>
              <a:rPr lang="ru-RU" dirty="0" smtClean="0"/>
              <a:t>комар, три комара, пять </a:t>
            </a:r>
            <a:r>
              <a:rPr lang="ru-RU" dirty="0" smtClean="0"/>
              <a:t>комаров</a:t>
            </a:r>
            <a:endParaRPr lang="ru-RU" dirty="0" smtClean="0"/>
          </a:p>
          <a:p>
            <a:r>
              <a:rPr lang="ru-RU" dirty="0" smtClean="0"/>
              <a:t>Один муравей, три муравей, пять </a:t>
            </a:r>
            <a:r>
              <a:rPr lang="ru-RU" dirty="0" smtClean="0"/>
              <a:t>муравьев</a:t>
            </a:r>
            <a:endParaRPr lang="ru-RU" dirty="0" smtClean="0"/>
          </a:p>
          <a:p>
            <a:r>
              <a:rPr lang="ru-RU" dirty="0" smtClean="0"/>
              <a:t>Один кузнечик,…</a:t>
            </a:r>
          </a:p>
          <a:p>
            <a:r>
              <a:rPr lang="ru-RU" dirty="0" smtClean="0"/>
              <a:t>Один таракан,…</a:t>
            </a:r>
          </a:p>
          <a:p>
            <a:r>
              <a:rPr lang="ru-RU" dirty="0" smtClean="0"/>
              <a:t>Один клоп, …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33870362-Симпатичные-гусеница-мультфильм.jpg"/>
          <p:cNvPicPr/>
          <p:nvPr/>
        </p:nvPicPr>
        <p:blipFill>
          <a:blip r:embed="rId2" cstate="print"/>
          <a:stretch>
            <a:fillRect/>
          </a:stretch>
        </p:blipFill>
        <p:spPr>
          <a:xfrm rot="20277046">
            <a:off x="4930468" y="3105284"/>
            <a:ext cx="3798276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Поиграйте в игру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«Назови ласково»: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 слов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уменьшительно-ласкательным суффиксом.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Муравей –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муравейчик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муравьишка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Гусеница -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гусеничка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Комар - комарик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Пчела – пчёлка,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пчёлочка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Жук – жучок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Стрекоза –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стрекозочка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Муха – мушка,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мухочка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Лапа – лапка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Оса –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осочка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 - усик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Голова – головка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3870362-Симпатичные-гусеница-мультфильм.jpg"/>
          <p:cNvPicPr/>
          <p:nvPr/>
        </p:nvPicPr>
        <p:blipFill>
          <a:blip r:embed="rId2" cstate="print"/>
          <a:stretch>
            <a:fillRect/>
          </a:stretch>
        </p:blipFill>
        <p:spPr>
          <a:xfrm rot="20277046">
            <a:off x="5273009" y="3300694"/>
            <a:ext cx="3798276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«Бабочка в синем небе порхает»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работы над бабочкой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ребятам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понадобятся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- листы А-5 тонированной бумаги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цвета, декоративный скотч, цветной скотч, цветные салфетки, фломастеры, разноцветные трубочки для коктейля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Вначале с помощью ножниц, из тонированной бумаги создаем "кусочек" голубого неба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обрезая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края волнистой линией.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Цветные салфетки сложили гармошкой -это крылья бабочки. Приложили их "к небу"и декоративным скотчем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длина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которого составила примерно пять-шесть сантиметров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закрепили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туловище будущей бабочки. Отсоединили края салфеток друг от друга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придавая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пышность крылышкам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Фломастерами нарисовали усики и хвостик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чтобы бабочка порхала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как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настоящая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оборотной стороны приложили трубочку от коктейля сгибающейся стороной кверху и прикрепили прямоугольником из цветного скотча. Бабочка поворачивается в разные стороны при помощи сгибающейся части трубочки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влево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вправо.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www.maam.ru/upload/blogs/detsad-58601-15321808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400052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www.maam.ru/upload/blogs/small/detsad-58601-153218176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maam.ru/upload/blogs/small/detsad-58601-153218195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85728"/>
            <a:ext cx="25479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maam.ru/upload/blogs/small/detsad-58601-153218208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85728"/>
            <a:ext cx="29289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maam.ru/upload/blogs/small/detsad-58601-153218253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786058"/>
            <a:ext cx="24288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maam.ru/upload/blogs/small/detsad-58601-1532182895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2786058"/>
            <a:ext cx="25479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www.maam.ru/upload/blogs/detsad-58601-1532183109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2786058"/>
            <a:ext cx="300039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928693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Тема недели «Насекомые».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643050"/>
            <a:ext cx="7000924" cy="4500594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Уважаемые родители!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Тема недели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(18-22 мая) - «Насекомые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».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существа – самые близкие и доступные для наблюдения и изучения объекты животного мира. Юных знатоков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природы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несомненно привлечет многочисленное царство насекомых. Как известно, дети могут долго рассматривать жуков, бабочек или гусениц. Они задают много вопросов и удивляются такому неповторимому поведению насекомых.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Предлагаем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вам помочь детям расширить и закрепить знания о насекомых. Наблюдая за букашками,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ребенок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будет не только приобретать новые знания, но и учиться думать, анализировать, сравнивать, рассуждать.</a:t>
            </a: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Итак, с помощью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данного материала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Вы сможете с легкостью посвятить Вашего ребенка в мир насекомых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Содержимое 3" descr="babochka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5357802"/>
            <a:ext cx="1537701" cy="1500198"/>
          </a:xfrm>
          <a:prstGeom prst="rect">
            <a:avLst/>
          </a:prstGeom>
        </p:spPr>
      </p:pic>
      <p:pic>
        <p:nvPicPr>
          <p:cNvPr id="5" name="Рисунок 4" descr="33870362-Симпатичные-гусеница-мультфильм.jpg"/>
          <p:cNvPicPr/>
          <p:nvPr/>
        </p:nvPicPr>
        <p:blipFill>
          <a:blip r:embed="rId3" cstate="print"/>
          <a:stretch>
            <a:fillRect/>
          </a:stretch>
        </p:blipFill>
        <p:spPr>
          <a:xfrm rot="20267226">
            <a:off x="-449011" y="368578"/>
            <a:ext cx="2391891" cy="22515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нарисовать стрекозу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86478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Нарисуем овал – туловище. Затем два кружочка сверху – это глаза. Дальше вытянутый овал снизу – это хвост стрекозы. Удобно рисовать простым карандашом, чтобы потом ластиком можно было убрать все лишнее. </a:t>
            </a: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Теперь второй этап. Нарисуем два крыла с правой стороны, как показано на рис.2.</a:t>
            </a: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Теперь два крыла с левой стороны. Все , основа рисунка готова. Теперь нужно внимательно рассмотреть все линии и в случае необходимости убрать лишние. Возможно нужно что-то добавить.</a:t>
            </a: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Теперь раскрасим стрекозу. Туловище у нее зеленого цвета, а крылья прозрачные с оттенком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 Глаза можно оформить коричневым цветом.</a:t>
            </a: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Все готово, нарисовать стрекозу очень просто.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900" dirty="0" smtClean="0"/>
              <a:t> </a:t>
            </a:r>
          </a:p>
          <a:p>
            <a:endParaRPr lang="ru-RU" dirty="0"/>
          </a:p>
        </p:txBody>
      </p:sp>
      <p:pic>
        <p:nvPicPr>
          <p:cNvPr id="6" name="Содержимое 3" descr="Урок рисования стрекозы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85794"/>
            <a:ext cx="457203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за сотрудничество!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Желаем Вам удачи!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Познавайте мир вместе!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870362-Симпатичные-гусеница-мультфильм.jpg"/>
          <p:cNvPicPr/>
          <p:nvPr/>
        </p:nvPicPr>
        <p:blipFill>
          <a:blip r:embed="rId2" cstate="print"/>
          <a:stretch>
            <a:fillRect/>
          </a:stretch>
        </p:blipFill>
        <p:spPr>
          <a:xfrm rot="20277046">
            <a:off x="-513469" y="4319730"/>
            <a:ext cx="3798276" cy="2952328"/>
          </a:xfrm>
          <a:prstGeom prst="rect">
            <a:avLst/>
          </a:prstGeom>
        </p:spPr>
      </p:pic>
      <p:pic>
        <p:nvPicPr>
          <p:cNvPr id="8" name="Рисунок 7" descr="babochk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3840" y="0"/>
            <a:ext cx="337016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Выучите с ребенком стихотворение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24034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 smtClean="0"/>
              <a:t>«Танец бабочек»           </a:t>
            </a:r>
            <a:r>
              <a:rPr lang="ru-RU" u="sng" dirty="0">
                <a:hlinkClick r:id="rId2"/>
              </a:rPr>
              <a:t>Елена </a:t>
            </a:r>
            <a:r>
              <a:rPr lang="ru-RU" u="sng" dirty="0" smtClean="0">
                <a:hlinkClick r:id="rId2"/>
              </a:rPr>
              <a:t> </a:t>
            </a:r>
            <a:r>
              <a:rPr lang="ru-RU" u="sng" dirty="0">
                <a:hlinkClick r:id="rId2"/>
              </a:rPr>
              <a:t>Егорова</a:t>
            </a:r>
            <a:endParaRPr lang="ru-RU" u="sng" dirty="0"/>
          </a:p>
          <a:p>
            <a:pPr>
              <a:buNone/>
            </a:pPr>
            <a:r>
              <a:rPr lang="ru-RU" dirty="0" smtClean="0"/>
              <a:t>     День </a:t>
            </a:r>
            <a:r>
              <a:rPr lang="ru-RU" dirty="0"/>
              <a:t>сегодня очень ясный,</a:t>
            </a:r>
            <a:br>
              <a:rPr lang="ru-RU" dirty="0"/>
            </a:br>
            <a:r>
              <a:rPr lang="ru-RU" dirty="0"/>
              <a:t>Дует тёплый ветерок.</a:t>
            </a:r>
            <a:br>
              <a:rPr lang="ru-RU" dirty="0"/>
            </a:br>
            <a:r>
              <a:rPr lang="ru-RU" dirty="0"/>
              <a:t>Танец с бабочкой прекрасной</a:t>
            </a:r>
            <a:br>
              <a:rPr lang="ru-RU" dirty="0"/>
            </a:br>
            <a:r>
              <a:rPr lang="ru-RU" dirty="0"/>
              <a:t>Исполняет мотылёк.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Крылья вправо, крылья влево</a:t>
            </a:r>
            <a:br>
              <a:rPr lang="ru-RU" dirty="0"/>
            </a:br>
            <a:r>
              <a:rPr lang="ru-RU" dirty="0"/>
              <a:t>И круженье налету.</a:t>
            </a:r>
            <a:br>
              <a:rPr lang="ru-RU" dirty="0"/>
            </a:br>
            <a:r>
              <a:rPr lang="ru-RU" dirty="0"/>
              <a:t>Птичьи звонкие напевы </a:t>
            </a:r>
            <a:br>
              <a:rPr lang="ru-RU" dirty="0"/>
            </a:br>
            <a:r>
              <a:rPr lang="ru-RU" dirty="0"/>
              <a:t>Музыкой звучат в саду.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Весело и простодушно</a:t>
            </a:r>
            <a:br>
              <a:rPr lang="ru-RU" dirty="0"/>
            </a:br>
            <a:r>
              <a:rPr lang="ru-RU" dirty="0"/>
              <a:t>Бабочки танцуют вальс - </a:t>
            </a:r>
            <a:br>
              <a:rPr lang="ru-RU" dirty="0"/>
            </a:br>
            <a:r>
              <a:rPr lang="ru-RU" dirty="0"/>
              <a:t>Легкокрылый вальс воздушный -</a:t>
            </a:r>
            <a:br>
              <a:rPr lang="ru-RU" dirty="0"/>
            </a:br>
            <a:r>
              <a:rPr lang="ru-RU" dirty="0"/>
              <a:t>Друг для друга и для нас.</a:t>
            </a:r>
          </a:p>
          <a:p>
            <a:endParaRPr lang="ru-RU" dirty="0"/>
          </a:p>
        </p:txBody>
      </p:sp>
      <p:pic>
        <p:nvPicPr>
          <p:cNvPr id="4" name="Рисунок 3" descr="babochka.jpg"/>
          <p:cNvPicPr/>
          <p:nvPr/>
        </p:nvPicPr>
        <p:blipFill>
          <a:blip r:embed="rId3" cstate="print"/>
          <a:stretch>
            <a:fillRect/>
          </a:stretch>
        </p:blipFill>
        <p:spPr>
          <a:xfrm rot="1951760">
            <a:off x="5535733" y="2509397"/>
            <a:ext cx="3370160" cy="32391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fsd.kopilkaurokov.ru/up/html/2019/02/17/k_5c6987a56cc22/500172_11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435771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sd.kopilkaurokov.ru/up/html/2019/02/17/k_5c6987a56cc22/500172_1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421958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83937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333333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000" i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муравей,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потому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что он не летает,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а остальные насекомые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летают)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1" y="5786454"/>
            <a:ext cx="3786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Helvetica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Helvetica" charset="0"/>
                <a:ea typeface="Times New Roman" pitchFamily="18" charset="0"/>
                <a:cs typeface="Arial" pitchFamily="34" charset="0"/>
              </a:rPr>
              <a:t>попугай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Helvetica" charset="0"/>
                <a:ea typeface="Times New Roman" pitchFamily="18" charset="0"/>
                <a:cs typeface="Arial" pitchFamily="34" charset="0"/>
              </a:rPr>
              <a:t> , потому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Helvetica" charset="0"/>
                <a:ea typeface="Times New Roman" pitchFamily="18" charset="0"/>
                <a:cs typeface="Arial" pitchFamily="34" charset="0"/>
              </a:rPr>
              <a:t>что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Helvetica" charset="0"/>
                <a:ea typeface="Times New Roman" pitchFamily="18" charset="0"/>
                <a:cs typeface="Arial" pitchFamily="34" charset="0"/>
              </a:rPr>
              <a:t>это - птица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Helvetica" charset="0"/>
                <a:ea typeface="Times New Roman" pitchFamily="18" charset="0"/>
                <a:cs typeface="Arial" pitchFamily="34" charset="0"/>
              </a:rPr>
              <a:t>, все остальные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Helvetica" charset="0"/>
                <a:ea typeface="Times New Roman" pitchFamily="18" charset="0"/>
                <a:cs typeface="Arial" pitchFamily="34" charset="0"/>
              </a:rPr>
              <a:t>насекомые)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14291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«Четвертый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лишний»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Рассмотрите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картинки и скажите какой предмет из четырех лишний и объясните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почему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 smtClean="0"/>
              <a:t> 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fsd.kopilkaurokov.ru/up/html/2019/02/17/k_5c6987a56cc22/500172_13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143404" cy="466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sd.kopilkaurokov.ru/up/html/2019/02/17/k_5c6987a56cc22/500172_14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35771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686800" cy="5500708"/>
          </a:xfrm>
        </p:spPr>
        <p:txBody>
          <a:bodyPr>
            <a:normAutofit/>
          </a:bodyPr>
          <a:lstStyle/>
          <a:p>
            <a:pPr lvl="0"/>
            <a:r>
              <a:rPr lang="ru-RU" sz="2200" dirty="0" smtClean="0"/>
              <a:t/>
            </a:r>
            <a:br>
              <a:rPr lang="ru-RU" sz="2200" dirty="0" smtClean="0"/>
            </a:b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14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47148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333333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пчела,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потому что она </a:t>
            </a: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приносит пользу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а остальные </a:t>
            </a: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– вред)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929190" y="4872162"/>
            <a:ext cx="40719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333333"/>
                </a:solidFill>
                <a:latin typeface="Helvetica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0"/>
                <a:ea typeface="Times New Roman" pitchFamily="18" charset="0"/>
                <a:cs typeface="Arial" pitchFamily="34" charset="0"/>
              </a:rPr>
              <a:t>щука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0"/>
                <a:ea typeface="Times New Roman" pitchFamily="18" charset="0"/>
                <a:cs typeface="Arial" pitchFamily="34" charset="0"/>
              </a:rPr>
              <a:t>, потому что это рыба, все остальные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0"/>
                <a:ea typeface="Times New Roman" pitchFamily="18" charset="0"/>
                <a:cs typeface="Arial" pitchFamily="34" charset="0"/>
              </a:rPr>
              <a:t>- насекомые)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Игра «Хлопни в ладошки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азвитие речевого слуха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речевого внимания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Попросите ребенка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хлопнуть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ладоши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(поймать), если он услышит название насекомого:</a:t>
            </a:r>
          </a:p>
          <a:p>
            <a:r>
              <a:rPr lang="ru-RU" dirty="0"/>
              <a:t>Самолет, бочка, </a:t>
            </a:r>
            <a:r>
              <a:rPr lang="ru-RU" u="sng" dirty="0"/>
              <a:t>бабочка, </a:t>
            </a:r>
            <a:r>
              <a:rPr lang="ru-RU" dirty="0"/>
              <a:t>мальчик, человечек, </a:t>
            </a:r>
            <a:r>
              <a:rPr lang="ru-RU" u="sng" dirty="0"/>
              <a:t>кузнечик</a:t>
            </a:r>
            <a:r>
              <a:rPr lang="ru-RU" dirty="0"/>
              <a:t>, суп, лук, </a:t>
            </a:r>
            <a:r>
              <a:rPr lang="ru-RU" u="sng" dirty="0"/>
              <a:t>жук</a:t>
            </a:r>
            <a:r>
              <a:rPr lang="ru-RU" dirty="0"/>
              <a:t>,</a:t>
            </a:r>
          </a:p>
          <a:p>
            <a:r>
              <a:rPr lang="ru-RU" dirty="0"/>
              <a:t>Стакан, диван, </a:t>
            </a:r>
            <a:r>
              <a:rPr lang="ru-RU" u="sng" dirty="0"/>
              <a:t>таракан</a:t>
            </a:r>
            <a:r>
              <a:rPr lang="ru-RU" dirty="0"/>
              <a:t>, трава, дрова, </a:t>
            </a:r>
            <a:r>
              <a:rPr lang="ru-RU" u="sng" dirty="0"/>
              <a:t>пчела</a:t>
            </a:r>
            <a:r>
              <a:rPr lang="ru-RU" dirty="0"/>
              <a:t>, </a:t>
            </a:r>
            <a:r>
              <a:rPr lang="ru-RU" u="sng" dirty="0"/>
              <a:t>шмель</a:t>
            </a:r>
            <a:r>
              <a:rPr lang="ru-RU" dirty="0"/>
              <a:t>, ворона, </a:t>
            </a:r>
            <a:r>
              <a:rPr lang="ru-RU" u="sng" dirty="0"/>
              <a:t>комар</a:t>
            </a:r>
            <a:r>
              <a:rPr lang="ru-RU" dirty="0"/>
              <a:t>, соловей, </a:t>
            </a:r>
            <a:r>
              <a:rPr lang="ru-RU" u="sng" dirty="0"/>
              <a:t>муравей</a:t>
            </a:r>
            <a:endParaRPr lang="ru-RU" dirty="0"/>
          </a:p>
        </p:txBody>
      </p:sp>
      <p:pic>
        <p:nvPicPr>
          <p:cNvPr id="4" name="Рисунок 3" descr="33870362-Симпатичные-гусеница-мультфильм.jpg"/>
          <p:cNvPicPr/>
          <p:nvPr/>
        </p:nvPicPr>
        <p:blipFill>
          <a:blip r:embed="rId2" cstate="print"/>
          <a:stretch>
            <a:fillRect/>
          </a:stretch>
        </p:blipFill>
        <p:spPr>
          <a:xfrm rot="20947329">
            <a:off x="6058826" y="4105416"/>
            <a:ext cx="3798276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Загадайте ребенку загадки о насекомых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полосатом платьице</a:t>
            </a:r>
            <a:br>
              <a:rPr lang="ru-RU" dirty="0"/>
            </a:br>
            <a:r>
              <a:rPr lang="ru-RU" dirty="0"/>
              <a:t>На лугу летает.</a:t>
            </a:r>
            <a:br>
              <a:rPr lang="ru-RU" dirty="0"/>
            </a:br>
            <a:r>
              <a:rPr lang="ru-RU" dirty="0"/>
              <a:t>Мохнатыми лапками</a:t>
            </a:r>
            <a:br>
              <a:rPr lang="ru-RU" dirty="0"/>
            </a:br>
            <a:r>
              <a:rPr lang="ru-RU" dirty="0"/>
              <a:t>Пыльцу собирает </a:t>
            </a:r>
            <a:r>
              <a:rPr lang="ru-RU" dirty="0" smtClean="0"/>
              <a:t>(пчела)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только садится она на цветок,</a:t>
            </a:r>
            <a:br>
              <a:rPr lang="ru-RU" dirty="0"/>
            </a:br>
            <a:r>
              <a:rPr lang="ru-RU" dirty="0"/>
              <a:t>Нектар собирает её </a:t>
            </a:r>
            <a:r>
              <a:rPr lang="ru-RU" dirty="0" smtClean="0"/>
              <a:t>хоботок(бабочка)</a:t>
            </a:r>
            <a:endParaRPr lang="ru-RU" dirty="0"/>
          </a:p>
          <a:p>
            <a:r>
              <a:rPr lang="ru-RU" dirty="0"/>
              <a:t>Зелёная пружинка</a:t>
            </a:r>
            <a:br>
              <a:rPr lang="ru-RU" dirty="0"/>
            </a:br>
            <a:r>
              <a:rPr lang="ru-RU" dirty="0"/>
              <a:t>Живет в траве густой.</a:t>
            </a:r>
            <a:br>
              <a:rPr lang="ru-RU" dirty="0"/>
            </a:br>
            <a:r>
              <a:rPr lang="ru-RU" dirty="0"/>
              <a:t>С травинки на травинку</a:t>
            </a:r>
            <a:br>
              <a:rPr lang="ru-RU" dirty="0"/>
            </a:br>
            <a:r>
              <a:rPr lang="ru-RU" dirty="0"/>
              <a:t>Он скачет </a:t>
            </a:r>
            <a:r>
              <a:rPr lang="ru-RU" dirty="0" smtClean="0"/>
              <a:t>день-деньской </a:t>
            </a:r>
            <a:r>
              <a:rPr lang="ru-RU" dirty="0"/>
              <a:t>(кузнечик)</a:t>
            </a:r>
          </a:p>
          <a:p>
            <a:endParaRPr lang="ru-RU" dirty="0"/>
          </a:p>
        </p:txBody>
      </p:sp>
      <p:pic>
        <p:nvPicPr>
          <p:cNvPr id="4" name="Рисунок 3" descr="https://fsd.kopilkaurokov.ru/up/html/2019/02/17/k_5c6987a56cc22/500172_16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928802"/>
            <a:ext cx="17145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fsd.kopilkaurokov.ru/up/html/2019/02/17/k_5c6987a56cc22/500172_17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36" y="3857628"/>
            <a:ext cx="200026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sd.kopilkaurokov.ru/up/html/2019/02/17/k_5c6987a56cc22/500172_18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500702"/>
            <a:ext cx="16573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sz="1800" dirty="0"/>
              <a:t>«Эй, художник помоги, </a:t>
            </a:r>
            <a:br>
              <a:rPr lang="ru-RU" sz="1800" dirty="0"/>
            </a:br>
            <a:r>
              <a:rPr lang="ru-RU" sz="1800" dirty="0"/>
              <a:t>Ты меня принаряди</a:t>
            </a:r>
            <a:br>
              <a:rPr lang="ru-RU" sz="1800" dirty="0"/>
            </a:br>
            <a:r>
              <a:rPr lang="ru-RU" sz="1800" dirty="0"/>
              <a:t>Сделай красный сюртучок»- </a:t>
            </a:r>
            <a:br>
              <a:rPr lang="ru-RU" sz="1800" dirty="0"/>
            </a:br>
            <a:r>
              <a:rPr lang="ru-RU" sz="1800" dirty="0"/>
              <a:t>Мне сказал один жучок:</a:t>
            </a:r>
            <a:br>
              <a:rPr lang="ru-RU" sz="1800" dirty="0"/>
            </a:br>
            <a:r>
              <a:rPr lang="ru-RU" sz="1800" dirty="0"/>
              <a:t>«А потом добавь ещё </a:t>
            </a:r>
            <a:br>
              <a:rPr lang="ru-RU" sz="1800" dirty="0"/>
            </a:br>
            <a:r>
              <a:rPr lang="ru-RU" sz="1800" dirty="0"/>
              <a:t>Пару точек на бочок</a:t>
            </a:r>
            <a:r>
              <a:rPr lang="ru-RU" sz="1800" dirty="0" smtClean="0"/>
              <a:t>» (божья коровка)</a:t>
            </a:r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Полосатая </a:t>
            </a:r>
            <a:r>
              <a:rPr lang="ru-RU" sz="1800" dirty="0"/>
              <a:t>она,</a:t>
            </a:r>
            <a:br>
              <a:rPr lang="ru-RU" sz="1800" dirty="0"/>
            </a:br>
            <a:r>
              <a:rPr lang="ru-RU" sz="1800" dirty="0"/>
              <a:t>Только это не пчела.</a:t>
            </a:r>
            <a:br>
              <a:rPr lang="ru-RU" sz="1800" dirty="0"/>
            </a:br>
            <a:r>
              <a:rPr lang="ru-RU" sz="1800" dirty="0"/>
              <a:t>Мед не собирает.</a:t>
            </a:r>
            <a:br>
              <a:rPr lang="ru-RU" sz="1800" dirty="0"/>
            </a:br>
            <a:r>
              <a:rPr lang="ru-RU" sz="1800" dirty="0" smtClean="0"/>
              <a:t>Внимание</a:t>
            </a:r>
            <a:r>
              <a:rPr lang="ru-RU" sz="1800" dirty="0"/>
              <a:t>! Кусает! </a:t>
            </a:r>
            <a:r>
              <a:rPr lang="ru-RU" sz="1800" dirty="0" smtClean="0"/>
              <a:t>(оса)</a:t>
            </a:r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Некрасивая </a:t>
            </a:r>
            <a:r>
              <a:rPr lang="ru-RU" sz="1800" dirty="0"/>
              <a:t>я, </a:t>
            </a:r>
            <a:br>
              <a:rPr lang="ru-RU" sz="1800" dirty="0"/>
            </a:br>
            <a:r>
              <a:rPr lang="ru-RU" sz="1800" dirty="0"/>
              <a:t>Крыльев нет у меня.</a:t>
            </a:r>
            <a:br>
              <a:rPr lang="ru-RU" sz="1800" dirty="0"/>
            </a:br>
            <a:r>
              <a:rPr lang="ru-RU" sz="1800" dirty="0"/>
              <a:t>Но я в нити завернусь,</a:t>
            </a:r>
            <a:br>
              <a:rPr lang="ru-RU" sz="1800" dirty="0"/>
            </a:br>
            <a:r>
              <a:rPr lang="ru-RU" sz="1800" dirty="0"/>
              <a:t>В бабочку я </a:t>
            </a:r>
            <a:r>
              <a:rPr lang="ru-RU" sz="1800" dirty="0" smtClean="0"/>
              <a:t>превращусь (гусеница)</a:t>
            </a:r>
            <a:endParaRPr lang="ru-RU" sz="1800" dirty="0"/>
          </a:p>
        </p:txBody>
      </p:sp>
      <p:pic>
        <p:nvPicPr>
          <p:cNvPr id="4" name="Рисунок 3" descr="https://fsd.kopilkaurokov.ru/up/html/2019/02/17/k_5c6987a56cc22/500172_19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71480"/>
            <a:ext cx="21907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sd.kopilkaurokov.ru/up/html/2019/02/17/k_5c6987a56cc22/500172_20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428868"/>
            <a:ext cx="19431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fsd.kopilkaurokov.ru/up/html/2019/02/17/k_5c6987a56cc22/500172_21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5214950"/>
            <a:ext cx="1857375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Надо мною он кружит</a:t>
            </a:r>
            <a:br>
              <a:rPr lang="ru-RU" dirty="0"/>
            </a:br>
            <a:r>
              <a:rPr lang="ru-RU" dirty="0"/>
              <a:t>И пищит, пищит, </a:t>
            </a:r>
            <a:r>
              <a:rPr lang="ru-RU" dirty="0" smtClean="0"/>
              <a:t>пищит (комар)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/>
              <a:t>летаю, как хочу </a:t>
            </a:r>
            <a:br>
              <a:rPr lang="ru-RU" dirty="0"/>
            </a:br>
            <a:r>
              <a:rPr lang="ru-RU" dirty="0"/>
              <a:t>Боком, взад, вперед лечу.</a:t>
            </a:r>
            <a:br>
              <a:rPr lang="ru-RU" dirty="0"/>
            </a:br>
            <a:r>
              <a:rPr lang="ru-RU" dirty="0"/>
              <a:t>Есть огромные глаза</a:t>
            </a:r>
            <a:br>
              <a:rPr lang="ru-RU" dirty="0"/>
            </a:br>
            <a:r>
              <a:rPr lang="ru-RU" dirty="0"/>
              <a:t>Я летунья - </a:t>
            </a:r>
            <a:r>
              <a:rPr lang="ru-RU" dirty="0" smtClean="0"/>
              <a:t>…(стрекоза)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Кузнечик</a:t>
            </a:r>
            <a:r>
              <a:rPr lang="ru-RU" dirty="0"/>
              <a:t>, бабочка, пчела</a:t>
            </a:r>
            <a:br>
              <a:rPr lang="ru-RU" dirty="0"/>
            </a:br>
            <a:r>
              <a:rPr lang="ru-RU" dirty="0"/>
              <a:t>И муравей, и стрекоза.</a:t>
            </a:r>
            <a:br>
              <a:rPr lang="ru-RU" dirty="0"/>
            </a:br>
            <a:r>
              <a:rPr lang="ru-RU" dirty="0"/>
              <a:t>Мы даже муху позовем,</a:t>
            </a:r>
          </a:p>
          <a:p>
            <a:pPr>
              <a:buNone/>
            </a:pPr>
            <a:r>
              <a:rPr lang="ru-RU" dirty="0" smtClean="0"/>
              <a:t>    Но </a:t>
            </a:r>
            <a:r>
              <a:rPr lang="ru-RU" dirty="0"/>
              <a:t>как мы всех их назовем</a:t>
            </a:r>
            <a:r>
              <a:rPr lang="ru-RU" dirty="0" smtClean="0"/>
              <a:t>?</a:t>
            </a:r>
            <a:r>
              <a:rPr lang="ru-RU" dirty="0"/>
              <a:t> (насекомые)</a:t>
            </a:r>
          </a:p>
        </p:txBody>
      </p:sp>
      <p:pic>
        <p:nvPicPr>
          <p:cNvPr id="4" name="Рисунок 3" descr="https://fsd.kopilkaurokov.ru/up/html/2019/02/17/k_5c6987a56cc22/500172_22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571480"/>
            <a:ext cx="22098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fsd.kopilkaurokov.ru/up/html/2019/02/17/k_5c6987a56cc22/500172_23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714620"/>
            <a:ext cx="2257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828</Words>
  <Application>Microsoft Office PowerPoint</Application>
  <PresentationFormat>Экран (4:3)</PresentationFormat>
  <Paragraphs>205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Тема недели «Насекомые».</vt:lpstr>
      <vt:lpstr>Выучите с ребенком стихотворение </vt:lpstr>
      <vt:lpstr>Слайд 4</vt:lpstr>
      <vt:lpstr>  </vt:lpstr>
      <vt:lpstr>Игра «Хлопни в ладошки» </vt:lpstr>
      <vt:lpstr>Загадайте ребенку загадки о насекомых</vt:lpstr>
      <vt:lpstr>Слайд 8</vt:lpstr>
      <vt:lpstr>Слайд 9</vt:lpstr>
      <vt:lpstr>Чтение художественной литературы:</vt:lpstr>
      <vt:lpstr>Пальчиковая гимнастика</vt:lpstr>
      <vt:lpstr>Заклички про насекомых </vt:lpstr>
      <vt:lpstr>«Угадай, кто?»</vt:lpstr>
      <vt:lpstr>Физкультминутки </vt:lpstr>
      <vt:lpstr>«Один – много»</vt:lpstr>
      <vt:lpstr>«Сосчитай: один, три, пять…» </vt:lpstr>
      <vt:lpstr> Поиграйте в игру  «Назови ласково»: </vt:lpstr>
      <vt:lpstr>«Бабочка в синем небе порхает» </vt:lpstr>
      <vt:lpstr>Слайд 19</vt:lpstr>
      <vt:lpstr>Как нарисовать стрекозу 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ежик</cp:lastModifiedBy>
  <cp:revision>22</cp:revision>
  <dcterms:created xsi:type="dcterms:W3CDTF">2020-05-11T13:57:19Z</dcterms:created>
  <dcterms:modified xsi:type="dcterms:W3CDTF">2020-05-18T11:16:32Z</dcterms:modified>
</cp:coreProperties>
</file>