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257" r:id="rId3"/>
    <p:sldId id="258" r:id="rId4"/>
    <p:sldId id="263" r:id="rId5"/>
    <p:sldId id="260" r:id="rId6"/>
    <p:sldId id="261" r:id="rId7"/>
    <p:sldId id="262" r:id="rId8"/>
    <p:sldId id="300" r:id="rId9"/>
    <p:sldId id="298" r:id="rId10"/>
    <p:sldId id="296" r:id="rId11"/>
    <p:sldId id="295" r:id="rId12"/>
    <p:sldId id="267" r:id="rId13"/>
    <p:sldId id="269" r:id="rId14"/>
    <p:sldId id="283" r:id="rId15"/>
    <p:sldId id="284" r:id="rId16"/>
    <p:sldId id="286" r:id="rId17"/>
    <p:sldId id="270" r:id="rId18"/>
    <p:sldId id="282" r:id="rId19"/>
    <p:sldId id="264" r:id="rId20"/>
    <p:sldId id="265" r:id="rId21"/>
    <p:sldId id="278" r:id="rId22"/>
    <p:sldId id="292" r:id="rId23"/>
    <p:sldId id="289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CC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03A8B-B7D2-4944-A811-3D5CEFACB9AA}" type="datetimeFigureOut">
              <a:rPr lang="ru-RU"/>
              <a:pPr>
                <a:defRPr/>
              </a:pPr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AD0A7-599B-4932-8D32-B9FE293F52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8B0E8-4CF0-4349-9AD5-611691BEFB57}" type="datetimeFigureOut">
              <a:rPr lang="ru-RU"/>
              <a:pPr>
                <a:defRPr/>
              </a:pPr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A3C03-8BA1-4EE1-9824-D71BEE0895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AD3CE-BD3C-42EF-A596-C9294022922E}" type="datetimeFigureOut">
              <a:rPr lang="ru-RU"/>
              <a:pPr>
                <a:defRPr/>
              </a:pPr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49944-3EBC-4EB1-A25D-07687BFD62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8B96B-BFA3-4AB3-863E-B42929243DED}" type="datetimeFigureOut">
              <a:rPr lang="ru-RU"/>
              <a:pPr>
                <a:defRPr/>
              </a:pPr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181EB-1111-4CAD-9E72-1237DE8477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652A2-6B88-4A08-BDB2-C01F191F7613}" type="datetimeFigureOut">
              <a:rPr lang="ru-RU"/>
              <a:pPr>
                <a:defRPr/>
              </a:pPr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C0FFD-869C-4282-B7AC-C94EBCDC27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91E8F-A031-4178-B321-F712A3EC3BAA}" type="datetimeFigureOut">
              <a:rPr lang="ru-RU"/>
              <a:pPr>
                <a:defRPr/>
              </a:pPr>
              <a:t>22.02.2021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ACFDF-492A-41A9-92B9-A106A03B43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C532D-E44C-46B5-870A-C98CCA68ED6C}" type="datetimeFigureOut">
              <a:rPr lang="ru-RU"/>
              <a:pPr>
                <a:defRPr/>
              </a:pPr>
              <a:t>22.02.2021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7C9216-43CD-4C1D-B2E6-F4E4260845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75E6E-AC4C-453C-8207-1D4454643F26}" type="datetimeFigureOut">
              <a:rPr lang="ru-RU"/>
              <a:pPr>
                <a:defRPr/>
              </a:pPr>
              <a:t>22.02.2021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23722-7FEA-4183-A53B-7D7E91877C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D88F8-03D6-4379-9050-61B4DCBA9420}" type="datetimeFigureOut">
              <a:rPr lang="ru-RU"/>
              <a:pPr>
                <a:defRPr/>
              </a:pPr>
              <a:t>22.02.2021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572E9-0C08-4D09-84F5-37A869A71A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BC46E-AC09-4750-99A1-77A8FC48892F}" type="datetimeFigureOut">
              <a:rPr lang="ru-RU"/>
              <a:pPr>
                <a:defRPr/>
              </a:pPr>
              <a:t>22.02.2021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7AB48-C44C-486E-8504-DED97B9E4D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C7497-5B7A-4147-B9C7-2B0AD43BC53F}" type="datetimeFigureOut">
              <a:rPr lang="ru-RU"/>
              <a:pPr>
                <a:defRPr/>
              </a:pPr>
              <a:t>22.02.2021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5549E1-3B56-4531-AA5B-1A663E73B7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01F5727-2153-490B-A0D3-3A3A20C523AE}" type="datetimeFigureOut">
              <a:rPr lang="ru-RU"/>
              <a:pPr>
                <a:defRPr/>
              </a:pPr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667BBC1-0367-403E-ACB3-EB8D8AE149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 spd="med">
    <p:wheel spokes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C:\Users\Пользователь\Desktop\fon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50" y="857250"/>
            <a:ext cx="7286625" cy="5429250"/>
          </a:xfrm>
        </p:spPr>
        <p:txBody>
          <a:bodyPr/>
          <a:lstStyle/>
          <a:p>
            <a:pPr eaLnBrk="1" hangingPunct="1"/>
            <a:r>
              <a:rPr lang="ru-RU" sz="3300" dirty="0" smtClean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Консультация </a:t>
            </a:r>
            <a:r>
              <a:rPr lang="ru-RU" sz="33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воспитателей </a:t>
            </a:r>
            <a:r>
              <a:rPr lang="ru-RU" sz="3300" dirty="0" smtClean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элементами тренинга</a:t>
            </a:r>
            <a:br>
              <a:rPr lang="ru-RU" sz="3300" dirty="0" smtClean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300" dirty="0" smtClean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тему:</a:t>
            </a:r>
            <a:br>
              <a:rPr lang="ru-RU" sz="3300" dirty="0" smtClean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300" dirty="0" smtClean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300" dirty="0" smtClean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3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3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3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мнемотехники в развитии связной речи дошкольников</a:t>
            </a:r>
            <a:r>
              <a:rPr lang="ru-RU" sz="3600" dirty="0" smtClean="0">
                <a:solidFill>
                  <a:srgbClr val="0033CC"/>
                </a:solidFill>
              </a:rPr>
              <a:t/>
            </a:r>
            <a:br>
              <a:rPr lang="ru-RU" sz="3600" dirty="0" smtClean="0">
                <a:solidFill>
                  <a:srgbClr val="0033CC"/>
                </a:solidFill>
              </a:rPr>
            </a:br>
            <a:r>
              <a:rPr lang="ru-RU" sz="3600" dirty="0" smtClean="0">
                <a:solidFill>
                  <a:srgbClr val="0033CC"/>
                </a:solidFill>
              </a:rPr>
              <a:t/>
            </a:r>
            <a:br>
              <a:rPr lang="ru-RU" sz="3600" dirty="0" smtClean="0">
                <a:solidFill>
                  <a:srgbClr val="0033CC"/>
                </a:solidFill>
              </a:rPr>
            </a:br>
            <a:r>
              <a:rPr lang="ru-RU" sz="3600" dirty="0" smtClean="0">
                <a:solidFill>
                  <a:srgbClr val="0033CC"/>
                </a:solidFill>
              </a:rPr>
              <a:t>                           </a:t>
            </a:r>
            <a:br>
              <a:rPr lang="ru-RU" sz="3600" dirty="0" smtClean="0">
                <a:solidFill>
                  <a:srgbClr val="0033CC"/>
                </a:solidFill>
              </a:rPr>
            </a:br>
            <a:r>
              <a:rPr lang="ru-RU" sz="3200" dirty="0" smtClean="0">
                <a:solidFill>
                  <a:srgbClr val="0033CC"/>
                </a:solidFill>
              </a:rPr>
              <a:t> </a:t>
            </a:r>
            <a:endParaRPr lang="ru-RU" sz="3200" dirty="0" smtClean="0">
              <a:solidFill>
                <a:srgbClr val="0033CC"/>
              </a:solidFill>
              <a:latin typeface="Arial" charset="0"/>
            </a:endParaRP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600200" y="274638"/>
            <a:ext cx="7543800" cy="1143000"/>
          </a:xfrm>
        </p:spPr>
        <p:txBody>
          <a:bodyPr/>
          <a:lstStyle/>
          <a:p>
            <a:pPr eaLnBrk="1" hangingPunct="1"/>
            <a:r>
              <a:rPr lang="ru-RU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Составление описательных рассказов: </a:t>
            </a:r>
          </a:p>
        </p:txBody>
      </p:sp>
      <p:pic>
        <p:nvPicPr>
          <p:cNvPr id="36867" name="Picture 5" descr="G:\DCIM\100PHOTO\SAM_2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776413"/>
            <a:ext cx="7924800" cy="472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5" descr="G:\DCIM\100PHOTO\SAM_2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752600"/>
            <a:ext cx="7924800" cy="472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600200" y="274638"/>
            <a:ext cx="7543800" cy="1477962"/>
          </a:xfrm>
        </p:spPr>
        <p:txBody>
          <a:bodyPr/>
          <a:lstStyle/>
          <a:p>
            <a:pPr eaLnBrk="1" hangingPunct="1"/>
            <a:r>
              <a:rPr lang="ru-RU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Рассказ-описание                    пейзажной картины</a:t>
            </a:r>
          </a:p>
        </p:txBody>
      </p:sp>
      <p:pic>
        <p:nvPicPr>
          <p:cNvPr id="34819" name="__plpcte_target" descr="http://dg53.mycdn.me/getImage?photoId=603524999680&amp;photoType=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1989138"/>
            <a:ext cx="6858000" cy="448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C:\Users\Пользователь\Desktop\fon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857250" y="857250"/>
            <a:ext cx="7358063" cy="542925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50" y="857250"/>
            <a:ext cx="7372350" cy="5429250"/>
          </a:xfrm>
        </p:spPr>
        <p:txBody>
          <a:bodyPr rtlCol="0">
            <a:normAutofit fontScale="700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b="1" dirty="0" err="1" smtClean="0">
                <a:solidFill>
                  <a:srgbClr val="0033CC"/>
                </a:solidFill>
              </a:rPr>
              <a:t>Мнемотаблицы</a:t>
            </a:r>
            <a:r>
              <a:rPr lang="ru-RU" sz="4000" b="1" dirty="0" smtClean="0">
                <a:solidFill>
                  <a:srgbClr val="0033CC"/>
                </a:solidFill>
              </a:rPr>
              <a:t> служат дидактическим материалом для развития связной речи и используются с целью:</a:t>
            </a:r>
          </a:p>
          <a:p>
            <a:pPr algn="ctr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2800" dirty="0" smtClean="0">
              <a:solidFill>
                <a:srgbClr val="0033CC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3400" dirty="0" smtClean="0">
                <a:solidFill>
                  <a:srgbClr val="0033CC"/>
                </a:solidFill>
              </a:rPr>
              <a:t>Изображения последовательности умывания, одевания, сервировки стола и т. </a:t>
            </a:r>
            <a:r>
              <a:rPr lang="ru-RU" sz="3400" dirty="0" err="1" smtClean="0">
                <a:solidFill>
                  <a:srgbClr val="0033CC"/>
                </a:solidFill>
              </a:rPr>
              <a:t>д</a:t>
            </a:r>
            <a:endParaRPr lang="ru-RU" sz="3400" dirty="0" smtClean="0">
              <a:solidFill>
                <a:srgbClr val="0033CC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3400" dirty="0" smtClean="0">
                <a:solidFill>
                  <a:srgbClr val="0033CC"/>
                </a:solidFill>
              </a:rPr>
              <a:t>Заучивания стихов, </a:t>
            </a:r>
            <a:r>
              <a:rPr lang="ru-RU" sz="3400" dirty="0" err="1" smtClean="0">
                <a:solidFill>
                  <a:srgbClr val="0033CC"/>
                </a:solidFill>
              </a:rPr>
              <a:t>потешек</a:t>
            </a:r>
            <a:r>
              <a:rPr lang="ru-RU" sz="3400" dirty="0" smtClean="0">
                <a:solidFill>
                  <a:srgbClr val="0033CC"/>
                </a:solidFill>
              </a:rPr>
              <a:t>;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3400" dirty="0" smtClean="0">
                <a:solidFill>
                  <a:srgbClr val="0033CC"/>
                </a:solidFill>
              </a:rPr>
              <a:t>При отгадывании и загадывании загадок;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3400" dirty="0" smtClean="0">
                <a:solidFill>
                  <a:srgbClr val="0033CC"/>
                </a:solidFill>
              </a:rPr>
              <a:t>При пересказе  текстов;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3400" dirty="0" smtClean="0">
                <a:solidFill>
                  <a:srgbClr val="0033CC"/>
                </a:solidFill>
              </a:rPr>
              <a:t>При составлении описательных рассказов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2800" dirty="0" smtClean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2800" dirty="0" smtClean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2800" dirty="0" smtClean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28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/>
              <a:t>	</a:t>
            </a:r>
            <a:endParaRPr lang="ru-RU" sz="2400" dirty="0" smtClean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2400" dirty="0" smtClean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2400" dirty="0"/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C:\Users\Пользователь\Desktop\fon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857250" y="857250"/>
            <a:ext cx="7358063" cy="5572125"/>
          </a:xfrm>
        </p:spPr>
        <p:txBody>
          <a:bodyPr anchor="t"/>
          <a:lstStyle/>
          <a:p>
            <a:pPr eaLnBrk="1" hangingPunct="1"/>
            <a:r>
              <a:rPr lang="ru-RU" sz="2800" b="1" smtClean="0">
                <a:solidFill>
                  <a:srgbClr val="0033CC"/>
                </a:solidFill>
              </a:rPr>
              <a:t>Мнемотаблицы, отображающие </a:t>
            </a:r>
            <a:br>
              <a:rPr lang="ru-RU" sz="2800" b="1" smtClean="0">
                <a:solidFill>
                  <a:srgbClr val="0033CC"/>
                </a:solidFill>
              </a:rPr>
            </a:br>
            <a:r>
              <a:rPr lang="ru-RU" sz="2800" b="1" smtClean="0">
                <a:solidFill>
                  <a:srgbClr val="0033CC"/>
                </a:solidFill>
              </a:rPr>
              <a:t>последовательность действий</a:t>
            </a:r>
            <a:r>
              <a:rPr lang="ru-RU" sz="2400" b="1" smtClean="0">
                <a:solidFill>
                  <a:srgbClr val="0033CC"/>
                </a:solidFill>
              </a:rPr>
              <a:t>.</a:t>
            </a:r>
          </a:p>
        </p:txBody>
      </p:sp>
      <p:pic>
        <p:nvPicPr>
          <p:cNvPr id="1026" name="Picture 2" descr="C:\Users\Пользователь\Загрузки\o5-tp-algoritm-odevaniya-ziney-odezhdy-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250" y="2924175"/>
            <a:ext cx="2286000" cy="174625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21508" name="Содержимое 6"/>
          <p:cNvSpPr>
            <a:spLocks noGrp="1"/>
          </p:cNvSpPr>
          <p:nvPr>
            <p:ph idx="1"/>
          </p:nvPr>
        </p:nvSpPr>
        <p:spPr>
          <a:xfrm>
            <a:off x="8143875" y="857250"/>
            <a:ext cx="71438" cy="6215063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027" name="Picture 3" descr="C:\Users\Пользователь\Desktop\41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88" y="3929063"/>
            <a:ext cx="2351087" cy="17145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C:\Users\Пользователь\Desktop\fon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857250" y="857250"/>
            <a:ext cx="7286625" cy="857250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rgbClr val="0033CC"/>
                </a:solidFill>
              </a:rPr>
              <a:t>Отгадывание загадок</a:t>
            </a:r>
          </a:p>
        </p:txBody>
      </p:sp>
      <p:pic>
        <p:nvPicPr>
          <p:cNvPr id="22531" name="Содержимое 4" descr="C:\Users\Пользователь\Desktop\картинки мнемотехника\1334819797_3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75" y="2428875"/>
            <a:ext cx="4929188" cy="292893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C:\Users\Пользователь\Desktop\fon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857250" y="857250"/>
            <a:ext cx="7358063" cy="857250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Проговаривание </a:t>
            </a:r>
            <a:r>
              <a:rPr lang="ru-RU" sz="28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чистоговорок</a:t>
            </a:r>
            <a:r>
              <a:rPr lang="ru-RU" sz="28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" name="Рисунок 3" descr="http://festival.1september.ru/articles/588627/f_clip_image002.gif"/>
          <p:cNvPicPr/>
          <p:nvPr/>
        </p:nvPicPr>
        <p:blipFill>
          <a:blip r:embed="rId3" cstate="screen">
            <a:duotone>
              <a:prstClr val="black"/>
              <a:srgbClr val="D9C3A5">
                <a:tint val="50000"/>
                <a:satMod val="180000"/>
              </a:srgbClr>
            </a:duotone>
            <a:lum bright="-38000" contrast="65000"/>
          </a:blip>
          <a:srcRect/>
          <a:stretch>
            <a:fillRect/>
          </a:stretch>
        </p:blipFill>
        <p:spPr bwMode="auto">
          <a:xfrm>
            <a:off x="2500298" y="2357430"/>
            <a:ext cx="4000528" cy="142876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23556" name="Rectangle 3"/>
          <p:cNvSpPr>
            <a:spLocks noChangeArrowheads="1"/>
          </p:cNvSpPr>
          <p:nvPr/>
        </p:nvSpPr>
        <p:spPr bwMode="auto">
          <a:xfrm>
            <a:off x="0" y="44450"/>
            <a:ext cx="184150" cy="3683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3557" name="Прямоугольник 5"/>
          <p:cNvSpPr>
            <a:spLocks noChangeArrowheads="1"/>
          </p:cNvSpPr>
          <p:nvPr/>
        </p:nvSpPr>
        <p:spPr bwMode="auto">
          <a:xfrm>
            <a:off x="2286000" y="4500563"/>
            <a:ext cx="4572000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СА-СА-СА – меня ужалила оса, </a:t>
            </a:r>
            <a:br>
              <a:rPr lang="ru-RU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СО-СО-СО – стал мой нос как колесо,</a:t>
            </a:r>
            <a:br>
              <a:rPr lang="ru-RU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СЫ-СЫ-СЫ – не боюсь я злой осы, </a:t>
            </a:r>
            <a:br>
              <a:rPr lang="ru-RU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СУ-СУ-СУ – я осу в руке несу!</a:t>
            </a:r>
            <a:endParaRPr lang="ru-RU" sz="32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C:\Users\Пользователь\Desktop\fon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1357313" y="785813"/>
            <a:ext cx="6143625" cy="1000125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Проговаривание скороговорок,</a:t>
            </a:r>
            <a:br>
              <a:rPr lang="ru-RU" sz="28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заучивание </a:t>
            </a:r>
            <a:r>
              <a:rPr lang="ru-RU" sz="28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потешек</a:t>
            </a:r>
            <a:r>
              <a:rPr lang="ru-RU" sz="28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Рисунок 3" descr="http://nsportal.ru/sites/default/files/2014/02/17/resize-of-25.jpg"/>
          <p:cNvPicPr>
            <a:picLocks noChangeAspect="1" noChangeArrowheads="1"/>
          </p:cNvPicPr>
          <p:nvPr/>
        </p:nvPicPr>
        <p:blipFill>
          <a:blip r:embed="rId3" cstate="print">
            <a:lum bright="-46000" contrast="68000"/>
          </a:blip>
          <a:srcRect/>
          <a:stretch>
            <a:fillRect/>
          </a:stretch>
        </p:blipFill>
        <p:spPr bwMode="auto">
          <a:xfrm>
            <a:off x="1214438" y="2071688"/>
            <a:ext cx="3071812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maam.ru/upload/blogs/detsad-259447-1414421018.jpg"/>
          <p:cNvPicPr>
            <a:picLocks noChangeAspect="1" noChangeArrowheads="1"/>
          </p:cNvPicPr>
          <p:nvPr/>
        </p:nvPicPr>
        <p:blipFill>
          <a:blip r:embed="rId4" cstate="print">
            <a:lum bright="18000" contrast="26000"/>
          </a:blip>
          <a:srcRect/>
          <a:stretch>
            <a:fillRect/>
          </a:stretch>
        </p:blipFill>
        <p:spPr bwMode="auto">
          <a:xfrm>
            <a:off x="4786313" y="3571875"/>
            <a:ext cx="2714625" cy="189071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C:\Users\Пользователь\Desktop\fon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827088" y="836613"/>
            <a:ext cx="7286625" cy="5429250"/>
          </a:xfrm>
        </p:spPr>
        <p:txBody>
          <a:bodyPr anchor="t"/>
          <a:lstStyle/>
          <a:p>
            <a:pPr eaLnBrk="1" hangingPunct="1"/>
            <a:r>
              <a:rPr lang="ru-RU" sz="2800" b="1" dirty="0" smtClean="0">
                <a:solidFill>
                  <a:srgbClr val="0033CC"/>
                </a:solidFill>
              </a:rPr>
              <a:t>Заучивание стихотворений</a:t>
            </a:r>
            <a:br>
              <a:rPr lang="ru-RU" sz="2800" b="1" dirty="0" smtClean="0">
                <a:solidFill>
                  <a:srgbClr val="0033CC"/>
                </a:solidFill>
              </a:rPr>
            </a:br>
            <a:r>
              <a:rPr lang="ru-RU" sz="2400" dirty="0" smtClean="0">
                <a:solidFill>
                  <a:srgbClr val="0033CC"/>
                </a:solidFill>
              </a:rPr>
              <a:t/>
            </a:r>
            <a:br>
              <a:rPr lang="ru-RU" sz="2400" dirty="0" smtClean="0">
                <a:solidFill>
                  <a:srgbClr val="0033CC"/>
                </a:solidFill>
              </a:rPr>
            </a:br>
            <a:r>
              <a:rPr lang="ru-RU" sz="2400" i="1" dirty="0" smtClean="0">
                <a:solidFill>
                  <a:srgbClr val="0033CC"/>
                </a:solidFill>
              </a:rPr>
              <a:t>В руки фрукты мы берем</a:t>
            </a:r>
            <a:br>
              <a:rPr lang="ru-RU" sz="2400" i="1" dirty="0" smtClean="0">
                <a:solidFill>
                  <a:srgbClr val="0033CC"/>
                </a:solidFill>
              </a:rPr>
            </a:br>
            <a:r>
              <a:rPr lang="ru-RU" sz="2400" i="1" dirty="0" smtClean="0">
                <a:solidFill>
                  <a:srgbClr val="0033CC"/>
                </a:solidFill>
              </a:rPr>
              <a:t>И в  корзинку их кладем:</a:t>
            </a:r>
            <a:br>
              <a:rPr lang="ru-RU" sz="2400" i="1" dirty="0" smtClean="0">
                <a:solidFill>
                  <a:srgbClr val="0033CC"/>
                </a:solidFill>
              </a:rPr>
            </a:br>
            <a:r>
              <a:rPr lang="ru-RU" sz="2400" i="1" dirty="0" smtClean="0">
                <a:solidFill>
                  <a:srgbClr val="0033CC"/>
                </a:solidFill>
              </a:rPr>
              <a:t>Слива, персик, апельсин,</a:t>
            </a:r>
            <a:br>
              <a:rPr lang="ru-RU" sz="2400" i="1" dirty="0" smtClean="0">
                <a:solidFill>
                  <a:srgbClr val="0033CC"/>
                </a:solidFill>
              </a:rPr>
            </a:br>
            <a:r>
              <a:rPr lang="ru-RU" sz="2400" i="1" dirty="0" smtClean="0">
                <a:solidFill>
                  <a:srgbClr val="0033CC"/>
                </a:solidFill>
              </a:rPr>
              <a:t>Груша, киви, мандарин.</a:t>
            </a:r>
            <a:endParaRPr lang="ru-RU" sz="2400" i="1" dirty="0" smtClean="0">
              <a:solidFill>
                <a:srgbClr val="0033CC"/>
              </a:solidFill>
              <a:latin typeface="Arial" charset="0"/>
            </a:endParaRPr>
          </a:p>
        </p:txBody>
      </p:sp>
      <p:pic>
        <p:nvPicPr>
          <p:cNvPr id="25603" name="Содержимое 4" descr="http://omel.ucoz.ru/stichi/frukti1.pn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714625" y="3500438"/>
            <a:ext cx="3571875" cy="2357437"/>
          </a:xfrm>
          <a:ln w="57150">
            <a:solidFill>
              <a:srgbClr val="FF0000"/>
            </a:solidFill>
          </a:ln>
        </p:spPr>
      </p:pic>
      <p:sp>
        <p:nvSpPr>
          <p:cNvPr id="25604" name="Прямоугольник 5"/>
          <p:cNvSpPr>
            <a:spLocks noChangeArrowheads="1"/>
          </p:cNvSpPr>
          <p:nvPr/>
        </p:nvSpPr>
        <p:spPr bwMode="auto">
          <a:xfrm>
            <a:off x="2700338" y="2997200"/>
            <a:ext cx="4572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/>
            </a:r>
            <a:br>
              <a:rPr lang="ru-RU">
                <a:latin typeface="Calibri" pitchFamily="34" charset="0"/>
              </a:rPr>
            </a:br>
            <a:endParaRPr lang="ru-RU">
              <a:latin typeface="Calibri" pitchFamily="34" charset="0"/>
            </a:endParaRPr>
          </a:p>
        </p:txBody>
      </p:sp>
      <p:pic>
        <p:nvPicPr>
          <p:cNvPr id="25605" name="Содержимое 4" descr="http://omel.ucoz.ru/stichi/frukti1.pn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0338" y="3500438"/>
            <a:ext cx="3571875" cy="2357437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25606" name="Заголовок 1"/>
          <p:cNvSpPr>
            <a:spLocks/>
          </p:cNvSpPr>
          <p:nvPr/>
        </p:nvSpPr>
        <p:spPr bwMode="auto">
          <a:xfrm>
            <a:off x="827088" y="836613"/>
            <a:ext cx="7286625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ru-RU" sz="2400" i="1">
              <a:solidFill>
                <a:srgbClr val="0033CC"/>
              </a:solidFill>
              <a:latin typeface="Calibri" pitchFamily="34" charset="0"/>
            </a:endParaRPr>
          </a:p>
        </p:txBody>
      </p:sp>
      <p:sp>
        <p:nvSpPr>
          <p:cNvPr id="25608" name="Заголовок 1"/>
          <p:cNvSpPr>
            <a:spLocks/>
          </p:cNvSpPr>
          <p:nvPr/>
        </p:nvSpPr>
        <p:spPr bwMode="auto">
          <a:xfrm>
            <a:off x="827088" y="836613"/>
            <a:ext cx="7286625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Заучивание стихотворений</a:t>
            </a:r>
            <a:br>
              <a:rPr lang="ru-RU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руки фрукты мы берем</a:t>
            </a:r>
            <a:br>
              <a:rPr lang="ru-RU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  корзинку их кладем:</a:t>
            </a:r>
            <a:br>
              <a:rPr lang="ru-RU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Слива, персик, апельсин,</a:t>
            </a:r>
            <a:br>
              <a:rPr lang="ru-RU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Груша, киви, мандарин</a:t>
            </a:r>
            <a:r>
              <a:rPr lang="ru-RU" sz="2400" b="1" i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.</a:t>
            </a:r>
            <a:endParaRPr lang="ru-RU" sz="24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C:\Users\Пользователь\Desktop\fon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857250" y="857250"/>
            <a:ext cx="7286625" cy="928688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rgbClr val="0033CC"/>
                </a:solidFill>
              </a:rPr>
              <a:t>Пересказ художественных текстов</a:t>
            </a:r>
          </a:p>
        </p:txBody>
      </p:sp>
      <p:pic>
        <p:nvPicPr>
          <p:cNvPr id="4" name="Picture 3" descr="C:\Users\Пользователь\Desktop\картинки мнемотехника\img9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63" y="2214563"/>
            <a:ext cx="4714875" cy="335756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C:\Users\Пользователь\Desktop\fon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857250" y="857250"/>
            <a:ext cx="7286625" cy="5357813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88" y="785813"/>
            <a:ext cx="7286625" cy="5500687"/>
          </a:xfrm>
        </p:spPr>
        <p:txBody>
          <a:bodyPr rtlCol="0"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8600" dirty="0" smtClean="0"/>
              <a:t> 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8600" dirty="0" smtClean="0"/>
              <a:t>  </a:t>
            </a:r>
            <a:r>
              <a:rPr lang="ru-RU" sz="112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Мнемотехнику в дошкольной педагогике называют по-разному: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5900" b="1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96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Коллаж ( </a:t>
            </a:r>
            <a:r>
              <a:rPr lang="ru-RU" sz="96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Большева</a:t>
            </a:r>
            <a:r>
              <a:rPr lang="ru-RU" sz="96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Т. В.)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96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96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Предметно – схематическая модель (Ткаченко Т. А.)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96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96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Сенсорно – графическая схема (Воробьёва В. К.)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96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96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Схема составления рассказа ( </a:t>
            </a:r>
            <a:r>
              <a:rPr lang="ru-RU" sz="96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Ефименкова</a:t>
            </a:r>
            <a:r>
              <a:rPr lang="ru-RU" sz="96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Л. Н.)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96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96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Блок – квадрат ( </a:t>
            </a:r>
            <a:r>
              <a:rPr lang="ru-RU" sz="96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Глухов</a:t>
            </a:r>
            <a:r>
              <a:rPr lang="ru-RU" sz="96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В. П.)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9600" dirty="0" smtClean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9600" dirty="0" smtClean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9600" dirty="0" smtClean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(</a:t>
            </a: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C:\Users\Пользователь\Desktop\fon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857250" y="274638"/>
            <a:ext cx="7358063" cy="6583362"/>
          </a:xfrm>
        </p:spPr>
        <p:txBody>
          <a:bodyPr anchor="t"/>
          <a:lstStyle/>
          <a:p>
            <a:pPr algn="l" eaLnBrk="1" hangingPunct="1"/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	 </a:t>
            </a:r>
            <a:br>
              <a:rPr lang="ru-RU" sz="3600" b="1" dirty="0" smtClean="0"/>
            </a:br>
            <a:r>
              <a:rPr lang="ru-RU" sz="3600" b="1" dirty="0" smtClean="0"/>
              <a:t>           </a:t>
            </a:r>
            <a:r>
              <a:rPr lang="ru-RU" sz="2800" b="1" dirty="0" smtClean="0"/>
              <a:t> </a:t>
            </a:r>
            <a:r>
              <a:rPr lang="ru-RU" sz="28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мнемотехника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Мнемотехника</a:t>
            </a:r>
            <a:r>
              <a:rPr lang="ru-RU" sz="2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это техника развития памяти. </a:t>
            </a:r>
            <a:r>
              <a:rPr lang="ru-RU" sz="36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Слово</a:t>
            </a:r>
            <a:r>
              <a:rPr lang="ru-RU" sz="36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происходит от греческого «</a:t>
            </a:r>
            <a:r>
              <a:rPr lang="ru-RU" sz="24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mnemonikon</a:t>
            </a:r>
            <a:r>
              <a:rPr lang="ru-RU" sz="2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- искусство запоминания. </a:t>
            </a:r>
            <a:r>
              <a:rPr lang="ru-RU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Мнемотехника представляет собой совокупность правил и приёмов, облегчающих запоминание сохранение и воспроизведение информации.</a:t>
            </a:r>
            <a:r>
              <a:rPr lang="ru-RU" sz="4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C:\Users\Пользователь\Desktop\fon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857250" y="785813"/>
            <a:ext cx="7286625" cy="5500687"/>
          </a:xfrm>
        </p:spPr>
        <p:txBody>
          <a:bodyPr anchor="t"/>
          <a:lstStyle/>
          <a:p>
            <a:pPr algn="l" eaLnBrk="1" hangingPunct="1"/>
            <a:r>
              <a:rPr lang="ru-RU" sz="2800" b="1" dirty="0" smtClean="0"/>
              <a:t>    </a:t>
            </a:r>
            <a:r>
              <a:rPr lang="ru-RU" sz="28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Коллаж </a:t>
            </a:r>
            <a:r>
              <a:rPr lang="ru-RU" sz="2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объединение на одном листе (</a:t>
            </a:r>
            <a:r>
              <a:rPr lang="ru-RU" sz="24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фланелеграфе</a:t>
            </a:r>
            <a:r>
              <a:rPr lang="ru-RU" sz="2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картинок, букв, цифр, фигур,</a:t>
            </a:r>
            <a:br>
              <a:rPr lang="ru-RU" sz="2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которые должны быть связаны одной темой </a:t>
            </a:r>
            <a:br>
              <a:rPr lang="ru-RU" sz="2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и целью.</a:t>
            </a:r>
            <a:endParaRPr lang="ru-RU" sz="28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86500"/>
            <a:ext cx="8229600" cy="46038"/>
          </a:xfrm>
        </p:spPr>
        <p:txBody>
          <a:bodyPr rtlCol="0"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28676" name="Picture 4" descr="C:\Users\Пользователь\Desktop\i (16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865178">
            <a:off x="1377950" y="2740025"/>
            <a:ext cx="952500" cy="1428750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28677" name="Picture 3" descr="C:\Users\Пользователь\Desktop\i (1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0" y="2357438"/>
            <a:ext cx="1428750" cy="12858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8678" name="Picture 6" descr="C:\Users\Пользователь\Desktop\i (7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34592">
            <a:off x="4799013" y="2873375"/>
            <a:ext cx="1214437" cy="1182688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28679" name="Picture 5" descr="C:\Users\Пользователь\Desktop\i (15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85875" y="4572000"/>
            <a:ext cx="10572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2" descr="C:\Users\Пользователь\Desktop\i (14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43625" y="457200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1" name="Picture 7" descr="C:\Users\Пользователь\Desktop\i (20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00813" y="3071813"/>
            <a:ext cx="1309687" cy="1193800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28682" name="Picture 11" descr="C:\Users\Пользователь\Desktop\i (17)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86063" y="4286250"/>
            <a:ext cx="1214437" cy="11207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8683" name="Picture 9" descr="C:\Users\Пользователь\Desktop\i (18)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00563" y="4786313"/>
            <a:ext cx="1524000" cy="119538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C:\Users\Пользователь\Desktop\fon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1000125" y="857250"/>
            <a:ext cx="6786563" cy="1357313"/>
          </a:xfrm>
        </p:spPr>
        <p:txBody>
          <a:bodyPr/>
          <a:lstStyle/>
          <a:p>
            <a:pPr eaLnBrk="1" hangingPunct="1"/>
            <a:r>
              <a:rPr lang="ru-RU" sz="3200" smtClean="0"/>
              <a:t/>
            </a:r>
            <a:br>
              <a:rPr lang="ru-RU" sz="3200" smtClean="0"/>
            </a:br>
            <a:r>
              <a:rPr lang="ru-RU" sz="2400" b="1" smtClean="0">
                <a:solidFill>
                  <a:srgbClr val="0033CC"/>
                </a:solidFill>
              </a:rPr>
              <a:t>Предметно-схематические модели Ткаченко Т.А.</a:t>
            </a:r>
            <a:br>
              <a:rPr lang="ru-RU" sz="2400" b="1" smtClean="0">
                <a:solidFill>
                  <a:srgbClr val="0033CC"/>
                </a:solidFill>
              </a:rPr>
            </a:br>
            <a:r>
              <a:rPr lang="ru-RU" sz="2400" smtClean="0">
                <a:solidFill>
                  <a:srgbClr val="0033CC"/>
                </a:solidFill>
              </a:rPr>
              <a:t/>
            </a:r>
            <a:br>
              <a:rPr lang="ru-RU" sz="2400" smtClean="0">
                <a:solidFill>
                  <a:srgbClr val="0033CC"/>
                </a:solidFill>
              </a:rPr>
            </a:br>
            <a:r>
              <a:rPr lang="ru-RU" sz="2400" smtClean="0">
                <a:solidFill>
                  <a:srgbClr val="FF0000"/>
                </a:solidFill>
              </a:rPr>
              <a:t>схема описания игрушки</a:t>
            </a:r>
            <a:r>
              <a:rPr lang="ru-RU" sz="3200" smtClean="0"/>
              <a:t/>
            </a:r>
            <a:br>
              <a:rPr lang="ru-RU" sz="3200" smtClean="0"/>
            </a:br>
            <a:endParaRPr lang="ru-RU" sz="3200" smtClean="0"/>
          </a:p>
        </p:txBody>
      </p:sp>
      <p:pic>
        <p:nvPicPr>
          <p:cNvPr id="6147" name="Picture 3" descr="C:\Users\Пользователь\Desktop\картинки мнемотехника\1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63" y="2714625"/>
            <a:ext cx="4643437" cy="314325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C:\Users\Пользователь\Desktop\fon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785813" y="857250"/>
            <a:ext cx="7429500" cy="857250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Схемы составления рассказов</a:t>
            </a:r>
          </a:p>
        </p:txBody>
      </p:sp>
      <p:pic>
        <p:nvPicPr>
          <p:cNvPr id="30723" name="Picture 3" descr="C:\Users\Пользователь\Desktop\картинки мнемотехника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313" y="2214563"/>
            <a:ext cx="2714625" cy="1785937"/>
          </a:xfrm>
          <a:prstGeom prst="rect">
            <a:avLst/>
          </a:prstGeom>
          <a:noFill/>
          <a:ln w="38100">
            <a:solidFill>
              <a:srgbClr val="0033CC"/>
            </a:solidFill>
            <a:miter lim="800000"/>
            <a:headEnd/>
            <a:tailEnd/>
          </a:ln>
        </p:spPr>
      </p:pic>
      <p:pic>
        <p:nvPicPr>
          <p:cNvPr id="5" name="Picture 3" descr="C:\Users\Пользователь\Desktop\картинки мнемотехника\84882491_large_9772bd3edc59dikie_zhivotnuyerasskazhi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786188"/>
            <a:ext cx="2928938" cy="1928812"/>
          </a:xfrm>
          <a:prstGeom prst="rect">
            <a:avLst/>
          </a:prstGeom>
          <a:noFill/>
          <a:ln w="38100">
            <a:solidFill>
              <a:srgbClr val="0033CC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C:\Users\Пользователь\Desktop\fon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58788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928688" y="857250"/>
            <a:ext cx="6786562" cy="785813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rgbClr val="0033CC"/>
                </a:solidFill>
              </a:rPr>
              <a:t>Сенсорно</a:t>
            </a:r>
            <a:r>
              <a:rPr lang="en-US" sz="2400" b="1" smtClean="0">
                <a:solidFill>
                  <a:srgbClr val="0033CC"/>
                </a:solidFill>
              </a:rPr>
              <a:t>-</a:t>
            </a:r>
            <a:r>
              <a:rPr lang="ru-RU" sz="2400" b="1" smtClean="0">
                <a:solidFill>
                  <a:srgbClr val="0033CC"/>
                </a:solidFill>
              </a:rPr>
              <a:t> графические схемы Воробьёвой В. К.</a:t>
            </a:r>
          </a:p>
        </p:txBody>
      </p:sp>
      <p:sp>
        <p:nvSpPr>
          <p:cNvPr id="31747" name="Содержимое 2"/>
          <p:cNvSpPr>
            <a:spLocks noGrp="1"/>
          </p:cNvSpPr>
          <p:nvPr>
            <p:ph idx="1"/>
          </p:nvPr>
        </p:nvSpPr>
        <p:spPr>
          <a:xfrm>
            <a:off x="755650" y="1125538"/>
            <a:ext cx="7358063" cy="5732462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2400" smtClean="0"/>
              <a:t>	</a:t>
            </a:r>
            <a:endParaRPr lang="ru-RU" sz="2400" smtClean="0">
              <a:solidFill>
                <a:srgbClr val="0033CC"/>
              </a:solidFill>
            </a:endParaRPr>
          </a:p>
          <a:p>
            <a:pPr eaLnBrk="1" hangingPunct="1"/>
            <a:endParaRPr lang="ru-RU" smtClean="0"/>
          </a:p>
        </p:txBody>
      </p:sp>
      <p:pic>
        <p:nvPicPr>
          <p:cNvPr id="31748" name="Рисунок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8175" y="2349500"/>
            <a:ext cx="5072063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C:\Users\Пользователь\Desktop\fon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38100" y="9525"/>
            <a:ext cx="9182100" cy="6848475"/>
          </a:xfrm>
        </p:spPr>
      </p:pic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714375" y="857250"/>
            <a:ext cx="7429500" cy="5429250"/>
          </a:xfrm>
        </p:spPr>
        <p:txBody>
          <a:bodyPr anchor="t"/>
          <a:lstStyle/>
          <a:p>
            <a:pPr marL="514350" indent="-514350" algn="l" eaLnBrk="1" fontAlgn="t" hangingPunct="1"/>
            <a:r>
              <a:rPr lang="ru-RU" sz="2800" b="1" smtClean="0"/>
              <a:t>      </a:t>
            </a:r>
            <a:br>
              <a:rPr lang="ru-RU" sz="2800" b="1" smtClean="0"/>
            </a:br>
            <a:r>
              <a:rPr lang="ru-RU" sz="2800" b="1" smtClean="0"/>
              <a:t>   </a:t>
            </a:r>
            <a:r>
              <a:rPr lang="ru-RU" sz="2800" b="1" smtClean="0">
                <a:solidFill>
                  <a:srgbClr val="0033CC"/>
                </a:solidFill>
              </a:rPr>
              <a:t>С помощью мнемотехники можно  </a:t>
            </a:r>
            <a:br>
              <a:rPr lang="ru-RU" sz="2800" b="1" smtClean="0">
                <a:solidFill>
                  <a:srgbClr val="0033CC"/>
                </a:solidFill>
              </a:rPr>
            </a:br>
            <a:r>
              <a:rPr lang="ru-RU" sz="2800" b="1" smtClean="0">
                <a:solidFill>
                  <a:srgbClr val="0033CC"/>
                </a:solidFill>
              </a:rPr>
              <a:t>   решать  следующие задачи:</a:t>
            </a:r>
            <a:r>
              <a:rPr lang="en-US" sz="2800" b="1" smtClean="0">
                <a:solidFill>
                  <a:srgbClr val="0033CC"/>
                </a:solidFill>
              </a:rPr>
              <a:t/>
            </a:r>
            <a:br>
              <a:rPr lang="en-US" sz="2800" b="1" smtClean="0">
                <a:solidFill>
                  <a:srgbClr val="0033CC"/>
                </a:solidFill>
              </a:rPr>
            </a:br>
            <a:r>
              <a:rPr lang="ru-RU" sz="2800" b="1" smtClean="0">
                <a:solidFill>
                  <a:srgbClr val="0033CC"/>
                </a:solidFill>
              </a:rPr>
              <a:t>     </a:t>
            </a:r>
            <a:r>
              <a:rPr lang="ru-RU" sz="2800" b="1" smtClean="0">
                <a:solidFill>
                  <a:srgbClr val="0033CC"/>
                </a:solidFill>
                <a:latin typeface="Arial" charset="0"/>
              </a:rPr>
              <a:t>-</a:t>
            </a:r>
            <a:r>
              <a:rPr lang="ru-RU" sz="240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Развивать связную речь .</a:t>
            </a:r>
            <a:r>
              <a:rPr lang="en-US" sz="240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	-Развивать у детей умение с помощью графической  аналогии понимать и рассказывать знакомые сказки, стихи.</a:t>
            </a:r>
            <a:br>
              <a:rPr lang="ru-RU" sz="240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	-Обучать детей правильному звукопроизношению.</a:t>
            </a:r>
            <a:br>
              <a:rPr lang="ru-RU" sz="240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	-Развивать у детей сообразительность, умение сравнивать, выделять существенные признаки..</a:t>
            </a:r>
            <a:br>
              <a:rPr lang="ru-RU" sz="240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	-Развивать у детей психические процессы: мышление, внимание, воображение, память .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smtClean="0">
                <a:latin typeface="Times New Roman" pitchFamily="18" charset="0"/>
                <a:cs typeface="Times New Roman" pitchFamily="18" charset="0"/>
              </a:rPr>
            </a:br>
            <a:endParaRPr lang="ru-RU" sz="1300" smtClean="0"/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C:\Users\Пользователь\Desktop\fon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857250" y="857250"/>
            <a:ext cx="7286625" cy="5500688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>
          <a:xfrm>
            <a:off x="785813" y="857250"/>
            <a:ext cx="7358062" cy="5429250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28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Мнемотехника строится</a:t>
            </a:r>
          </a:p>
          <a:p>
            <a:pPr algn="ctr" eaLnBrk="1" hangingPunct="1">
              <a:buFont typeface="Arial" charset="0"/>
              <a:buNone/>
            </a:pPr>
            <a:r>
              <a:rPr lang="ru-RU" sz="28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 простого к сложному: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71750" y="2571750"/>
            <a:ext cx="3929063" cy="571500"/>
          </a:xfrm>
          <a:prstGeom prst="rect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мнемоквадрат</a:t>
            </a:r>
            <a:endParaRPr lang="ru-RU" sz="24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71750" y="3929063"/>
            <a:ext cx="3929063" cy="642937"/>
          </a:xfrm>
          <a:prstGeom prst="rect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мнемодорожка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43188" y="5286375"/>
            <a:ext cx="3857625" cy="642938"/>
          </a:xfrm>
          <a:prstGeom prst="rect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мнемотаблица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rot="5400000">
            <a:off x="4271169" y="3586956"/>
            <a:ext cx="60325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16200000" flipH="1">
            <a:off x="4321968" y="4964907"/>
            <a:ext cx="50006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C:\Users\Пользователь\Desktop\fon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" y="0"/>
            <a:ext cx="9093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857250" y="857250"/>
            <a:ext cx="7358063" cy="542925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>
          <a:xfrm>
            <a:off x="857250" y="857250"/>
            <a:ext cx="7072313" cy="1785938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2800" b="1" dirty="0" smtClean="0">
                <a:solidFill>
                  <a:srgbClr val="0033CC"/>
                </a:solidFill>
              </a:rPr>
              <a:t>     </a:t>
            </a:r>
            <a:r>
              <a:rPr lang="ru-RU" sz="28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Мнемоквадрат</a:t>
            </a:r>
            <a:r>
              <a:rPr lang="ru-RU" sz="28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 одиночное изображение, которое обозначает одно слово, словосочетание или простое предложение</a:t>
            </a:r>
            <a:r>
              <a:rPr lang="ru-RU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2" name="Picture 2" descr="C:\Users\Пользователь\Desktop\Безымяwнный.png"/>
          <p:cNvPicPr>
            <a:picLocks noChangeAspect="1" noChangeArrowheads="1"/>
          </p:cNvPicPr>
          <p:nvPr/>
        </p:nvPicPr>
        <p:blipFill>
          <a:blip r:embed="rId3" cstate="print"/>
          <a:srcRect r="70261" b="48877"/>
          <a:stretch>
            <a:fillRect/>
          </a:stretch>
        </p:blipFill>
        <p:spPr bwMode="auto">
          <a:xfrm rot="-408387">
            <a:off x="1397000" y="2851150"/>
            <a:ext cx="2881313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3" descr="C:\Users\Пользователь\Desktop\Безымeянный.png"/>
          <p:cNvPicPr>
            <a:picLocks noChangeAspect="1" noChangeArrowheads="1"/>
          </p:cNvPicPr>
          <p:nvPr/>
        </p:nvPicPr>
        <p:blipFill>
          <a:blip r:embed="rId4" cstate="print"/>
          <a:srcRect r="70123" b="45370"/>
          <a:stretch>
            <a:fillRect/>
          </a:stretch>
        </p:blipFill>
        <p:spPr bwMode="auto">
          <a:xfrm rot="288776">
            <a:off x="4603750" y="2887663"/>
            <a:ext cx="2990850" cy="239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C:\Users\Пользователь\Desktop\fon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857250" y="857250"/>
            <a:ext cx="7286625" cy="5500688"/>
          </a:xfrm>
        </p:spPr>
        <p:txBody>
          <a:bodyPr/>
          <a:lstStyle/>
          <a:p>
            <a:pPr eaLnBrk="1" hangingPunct="1"/>
            <a:r>
              <a:rPr lang="ru-RU" smtClean="0"/>
              <a:t> </a:t>
            </a:r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>
          <a:xfrm>
            <a:off x="857250" y="928688"/>
            <a:ext cx="6786563" cy="1785937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2800" dirty="0" smtClean="0">
                <a:solidFill>
                  <a:srgbClr val="0033CC"/>
                </a:solidFill>
              </a:rPr>
              <a:t>    </a:t>
            </a:r>
            <a:r>
              <a:rPr lang="ru-RU" sz="28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Мнемодорожка</a:t>
            </a:r>
            <a:r>
              <a:rPr lang="ru-RU" sz="2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ряд картинок (3-5), по которым можно составить небольшой рассказ в 2 - 4 предложения</a:t>
            </a:r>
            <a:r>
              <a:rPr lang="ru-RU" sz="2800" dirty="0" smtClean="0">
                <a:solidFill>
                  <a:srgbClr val="0033CC"/>
                </a:solidFill>
              </a:rPr>
              <a:t>. </a:t>
            </a:r>
          </a:p>
        </p:txBody>
      </p:sp>
      <p:pic>
        <p:nvPicPr>
          <p:cNvPr id="18436" name="Picture 2" descr="C:\Users\Пользователь\Desktop\Безымянныйd.png"/>
          <p:cNvPicPr>
            <a:picLocks noChangeAspect="1" noChangeArrowheads="1"/>
          </p:cNvPicPr>
          <p:nvPr/>
        </p:nvPicPr>
        <p:blipFill>
          <a:blip r:embed="rId3" cstate="print"/>
          <a:srcRect r="69942" b="81927"/>
          <a:stretch>
            <a:fillRect/>
          </a:stretch>
        </p:blipFill>
        <p:spPr bwMode="auto">
          <a:xfrm>
            <a:off x="1331913" y="2565400"/>
            <a:ext cx="5976937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C:\Users\Пользователь\Desktop\fon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1214438" y="857250"/>
            <a:ext cx="6429375" cy="1143000"/>
          </a:xfrm>
        </p:spPr>
        <p:txBody>
          <a:bodyPr anchor="t"/>
          <a:lstStyle/>
          <a:p>
            <a:pPr algn="l" eaLnBrk="1" hangingPunct="1"/>
            <a:r>
              <a:rPr lang="ru-RU" sz="28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Мнемотаблица</a:t>
            </a:r>
            <a:r>
              <a:rPr lang="ru-RU" sz="28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целая схема, в которую заложен текст ( рассказ, стих, сказка и т. п.) </a:t>
            </a:r>
          </a:p>
        </p:txBody>
      </p:sp>
      <p:sp>
        <p:nvSpPr>
          <p:cNvPr id="19459" name="Содержимое 5"/>
          <p:cNvSpPr>
            <a:spLocks noGrp="1"/>
          </p:cNvSpPr>
          <p:nvPr>
            <p:ph idx="1"/>
          </p:nvPr>
        </p:nvSpPr>
        <p:spPr>
          <a:xfrm>
            <a:off x="7786688" y="5500688"/>
            <a:ext cx="900112" cy="62547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9460" name="Содержимое 4" descr="C:\Users\Пользователь\Загрузки\А434П.jpg"/>
          <p:cNvPicPr>
            <a:picLocks noGr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350" y="2420938"/>
            <a:ext cx="5976938" cy="3095625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z="36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Составление описательных рассказов.</a:t>
            </a:r>
          </a:p>
        </p:txBody>
      </p:sp>
      <p:sp>
        <p:nvSpPr>
          <p:cNvPr id="40963" name="Содержимое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endParaRPr lang="ru-RU" sz="2800" b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endParaRPr lang="ru-RU" smtClean="0"/>
          </a:p>
          <a:p>
            <a:pPr eaLnBrk="1" hangingPunct="1">
              <a:buFont typeface="Arial" charset="0"/>
              <a:buNone/>
            </a:pPr>
            <a:endParaRPr lang="ru-RU" smtClean="0"/>
          </a:p>
        </p:txBody>
      </p:sp>
      <p:pic>
        <p:nvPicPr>
          <p:cNvPr id="40964" name="Picture 7" descr="http://skyclipart.ru/uploads/posts/2011-02/1297252189_2011-02-09_1213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219200"/>
            <a:ext cx="7239000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Составление описательных рассказов.</a:t>
            </a:r>
          </a:p>
        </p:txBody>
      </p:sp>
      <p:sp>
        <p:nvSpPr>
          <p:cNvPr id="38915" name="Содержимое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endParaRPr lang="ru-RU" sz="2800" b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endParaRPr lang="ru-RU" smtClean="0"/>
          </a:p>
          <a:p>
            <a:pPr eaLnBrk="1" hangingPunct="1">
              <a:buFont typeface="Arial" charset="0"/>
              <a:buNone/>
            </a:pPr>
            <a:endParaRPr lang="ru-RU" smtClean="0"/>
          </a:p>
        </p:txBody>
      </p:sp>
      <p:pic>
        <p:nvPicPr>
          <p:cNvPr id="38916" name="Picture 7" descr="http://img1.liveinternet.ru/images/attach/c/5/84/955/84955753_large_f309c7538bebyablokootvet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066800"/>
            <a:ext cx="7467600" cy="560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1059</TotalTime>
  <Words>246</Words>
  <Application>Microsoft Office PowerPoint</Application>
  <PresentationFormat>Экран (4:3)</PresentationFormat>
  <Paragraphs>64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Arial</vt:lpstr>
      <vt:lpstr>Calibri</vt:lpstr>
      <vt:lpstr>Times New Roman</vt:lpstr>
      <vt:lpstr>Wingdings</vt:lpstr>
      <vt:lpstr>Тема Office</vt:lpstr>
      <vt:lpstr>Консультация для воспитателей с элементами тренинга на тему:   Использование мнемотехники в развитии связной речи дошкольников                               </vt:lpstr>
      <vt:lpstr>                Что такое мнемотехника   Мнемотехника – это техника развития памяти.    Слово происходит от греческого «mnemonikon» - искусство запоминания.     Мнемотехника представляет собой совокупность правил и приёмов, облегчающих запоминание сохранение и воспроизведение информации. </vt:lpstr>
      <vt:lpstr>          С помощью мнемотехники можно      решать  следующие задачи:      -Развивать связную речь .  -Развивать у детей умение с помощью графической  аналогии понимать и рассказывать знакомые сказки, стихи.  -Обучать детей правильному звукопроизношению.  -Развивать у детей сообразительность, умение сравнивать, выделять существенные признаки..  -Развивать у детей психические процессы: мышление, внимание, воображение, память . </vt:lpstr>
      <vt:lpstr>Презентация PowerPoint</vt:lpstr>
      <vt:lpstr>Презентация PowerPoint</vt:lpstr>
      <vt:lpstr> </vt:lpstr>
      <vt:lpstr>Мнемотаблица – это целая схема, в которую заложен текст ( рассказ, стих, сказка и т. п.) </vt:lpstr>
      <vt:lpstr>Составление описательных рассказов.</vt:lpstr>
      <vt:lpstr>Составление описательных рассказов.</vt:lpstr>
      <vt:lpstr>Составление описательных рассказов: </vt:lpstr>
      <vt:lpstr>   Рассказ-описание                    пейзажной картины</vt:lpstr>
      <vt:lpstr>Презентация PowerPoint</vt:lpstr>
      <vt:lpstr>Мнемотаблицы, отображающие  последовательность действий.</vt:lpstr>
      <vt:lpstr>Отгадывание загадок</vt:lpstr>
      <vt:lpstr>Проговаривание чистоговорок </vt:lpstr>
      <vt:lpstr>Проговаривание скороговорок, заучивание потешек.</vt:lpstr>
      <vt:lpstr>Заучивание стихотворений  В руки фрукты мы берем И в  корзинку их кладем: Слива, персик, апельсин, Груша, киви, мандарин.</vt:lpstr>
      <vt:lpstr>Пересказ художественных текстов</vt:lpstr>
      <vt:lpstr>Презентация PowerPoint</vt:lpstr>
      <vt:lpstr>    Коллаж –это объединение на одном листе (фланелеграфе) картинок, букв, цифр, фигур,  которые должны быть связаны одной темой    и целью.</vt:lpstr>
      <vt:lpstr> Предметно-схематические модели Ткаченко Т.А.  схема описания игрушки </vt:lpstr>
      <vt:lpstr>Схемы составления рассказов</vt:lpstr>
      <vt:lpstr>Сенсорно- графические схемы Воробьёвой В. К.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мнемотехника</dc:title>
  <dc:creator>Пользователь</dc:creator>
  <cp:lastModifiedBy>кирилл Трофимов</cp:lastModifiedBy>
  <cp:revision>169</cp:revision>
  <dcterms:created xsi:type="dcterms:W3CDTF">2014-11-22T07:46:32Z</dcterms:created>
  <dcterms:modified xsi:type="dcterms:W3CDTF">2021-02-22T05:56:24Z</dcterms:modified>
</cp:coreProperties>
</file>